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2" r:id="rId6"/>
    <p:sldId id="265" r:id="rId7"/>
    <p:sldId id="263" r:id="rId8"/>
    <p:sldId id="266" r:id="rId9"/>
    <p:sldId id="267" r:id="rId10"/>
    <p:sldId id="268" r:id="rId11"/>
    <p:sldId id="259" r:id="rId12"/>
    <p:sldId id="269" r:id="rId13"/>
    <p:sldId id="270" r:id="rId14"/>
    <p:sldId id="274" r:id="rId15"/>
    <p:sldId id="275" r:id="rId16"/>
    <p:sldId id="276" r:id="rId17"/>
    <p:sldId id="277" r:id="rId18"/>
    <p:sldId id="278" r:id="rId19"/>
    <p:sldId id="261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D3E2E88-04A8-BAEE-FF11-5CE1DBAE9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A8D9A20-38C0-463F-C00F-65ECB6AD5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E6AFCF1-E772-B640-5B01-722460FD3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713F747-338C-7BBE-CD5B-051802549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67C32E-6234-426E-AD84-E03C522DB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4991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06930C2-59F0-C887-2F8B-F865DA418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6FA5E6C-9187-CE93-0FD9-D0E1E247F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9DC63A-F563-1647-94A9-3F3E709E6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0F396F-076A-3426-FE64-EBF48A15F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985ADD-01C6-9A9D-BC20-44E26CD3E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156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D048ACE-91A7-9291-55BC-1A93E09B4B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7B6ACEA-D9F4-CCE8-1E2A-C8D57D96C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A4B035-4E93-D0A1-BC2B-FAA493A76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93FC33-238A-6199-C8E9-768CD1D42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C767575-1D79-D226-4861-6F2064E5D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054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F191E-C629-1DD8-9518-70B3E0E42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A400042-F5E1-E4B5-2DD5-D233C310A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CDD7F3-8820-B96B-5A11-6BC8BE1E8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B60CD9-727F-522E-9686-186293E40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56C0121-B042-7CEE-FC0A-7CBEA4D05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42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2A631C-5236-C89D-C44F-6438BA67C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FDB2D87-66BD-3DAA-152C-D474CA697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2C24828-22B8-5AE6-9ED1-3889E6E70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79DCDD-73AF-2A7A-5CF5-65B54CFDB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9BBB19-B35B-9687-7E60-A315398D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433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20EA7A6-FD19-EF4D-7B75-9AAD1B671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A29B85-E519-8BA6-AB16-77ED6EC152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471E76D-16A9-B8E3-708D-137A25093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B15A972-89C3-7ED9-03F1-1FB825C5F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DD6AF6-DA7D-E760-0CB4-F21FB5DAF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C3E89DA-7B8C-C380-04DF-F5A3B2C0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597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A02E20-16A8-3735-2DB6-4273D3051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BE6E7F-9D80-0622-D122-FEDBE69ED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6D99486-F261-D916-7E84-BD828C2F9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447CBA7-D120-7843-8B59-D96B220B9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10FC166-D436-BBA0-EF88-7BD9901DF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EB15685-3B17-596B-F1F0-E0B1C294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DA5C24D-DFEC-54FD-B3F0-2B785E011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87C498C-4001-57E5-3376-3FA4CE7C6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63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566EBA0-E5D8-008B-97CF-459A90DA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AFE69B6-8998-9728-E594-2182E71EF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3CE6209-81FE-DC5C-4045-1DFD3AD6D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B505DD-8AB8-F1B1-882B-43FA4B052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97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12D051B-1EF8-6859-F36F-055B5DD1D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E29968-B16D-83E2-564D-57CF53F36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4558F77-9463-76CD-20C3-340F89529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482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6113D7-CE8B-41FC-C38E-F1B61990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AC8DB4-513C-24EB-9E59-F574E4E68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75BD51-95FF-3CAB-C8CF-ED9A14593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3A5BEC-D12B-45A7-2560-DE68B33E9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42A656E-84AC-4098-3881-328CF081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A7D5483-02D1-B4CF-8D87-E8C3BD157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776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2C42BC-C28E-E613-7EA4-3DED3EFEB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CE41A6F-A222-266D-32CD-3A58C6F029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C65EF04-8FBA-52C3-1C16-F7DD8DDFE6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0C5344C-D527-66FD-AC37-AD4CE092A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F4C697D-58B9-B5B5-4C91-FCFAB0FE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92C9B27-7DDF-92CF-B8E9-5D46556A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256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C0C0070-81FF-50B0-C355-938AC340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CCBB482-1D45-DAB7-140B-11FFC7AEE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00624A-6795-094E-9627-55B3DB3ED4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A7383-0B0E-4BBC-BF48-3621187B7B80}" type="datetimeFigureOut">
              <a:rPr lang="zh-CN" altLang="en-US" smtClean="0"/>
              <a:t>2023/10/24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C54662-C9E1-C68B-3D26-0230C5A93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669229E-54BE-0E7C-8705-83DCA91318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E574C-8F1A-4961-BA68-C6A1740799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626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B3745A8-D7E0-0A14-B56D-22E9811DAACE}"/>
              </a:ext>
            </a:extLst>
          </p:cNvPr>
          <p:cNvSpPr txBox="1"/>
          <p:nvPr/>
        </p:nvSpPr>
        <p:spPr>
          <a:xfrm>
            <a:off x="1524000" y="2280392"/>
            <a:ext cx="70758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72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MST</a:t>
            </a:r>
            <a:r>
              <a:rPr lang="zh-CN" altLang="en-US" sz="7200" b="1" dirty="0">
                <a:latin typeface="Times New Roman" panose="02020603050405020304" pitchFamily="18" charset="0"/>
                <a:ea typeface="楷体" panose="02010609060101010101" pitchFamily="49" charset="-122"/>
              </a:rPr>
              <a:t>的变体问题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3D93703-41B4-49BB-438F-B27E97499C71}"/>
              </a:ext>
            </a:extLst>
          </p:cNvPr>
          <p:cNvSpPr txBox="1"/>
          <p:nvPr/>
        </p:nvSpPr>
        <p:spPr>
          <a:xfrm>
            <a:off x="6372161" y="4582246"/>
            <a:ext cx="34407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Times New Roman" panose="02020603050405020304" pitchFamily="18" charset="0"/>
                <a:ea typeface="楷体" panose="02010609060101010101" pitchFamily="49" charset="-122"/>
              </a:rPr>
              <a:t>顾鹏 匡亚明学院</a:t>
            </a:r>
            <a:endParaRPr lang="en-US" altLang="zh-CN" sz="2800" dirty="0">
              <a:latin typeface="Times New Roman" panose="02020603050405020304" pitchFamily="18" charset="0"/>
              <a:ea typeface="楷体" panose="02010609060101010101" pitchFamily="49" charset="-122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楷体" panose="02010609060101010101" pitchFamily="49" charset="-122"/>
              </a:rPr>
              <a:t>221240087</a:t>
            </a:r>
            <a:endParaRPr lang="zh-CN" altLang="en-US" sz="2800" dirty="0"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5243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C6F475-1800-F79F-368E-0CB484306E84}"/>
              </a:ext>
            </a:extLst>
          </p:cNvPr>
          <p:cNvSpPr txBox="1"/>
          <p:nvPr/>
        </p:nvSpPr>
        <p:spPr>
          <a:xfrm>
            <a:off x="196382" y="1122363"/>
            <a:ext cx="7990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Camerini's</a:t>
            </a:r>
            <a:r>
              <a:rPr lang="en-US" altLang="zh-CN" sz="2800" b="1" dirty="0"/>
              <a:t> algorithm for undirected graphs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12D2F5B-4887-C76F-7B7B-1639E551A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51864"/>
            <a:ext cx="9684048" cy="3412921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253E2CA-5CAD-7C5B-A16B-2B5BE5DD34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90893"/>
            <a:ext cx="12082336" cy="40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2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978E5E54-E778-8B0F-3F88-39441CD862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6" y="2316163"/>
            <a:ext cx="9808172" cy="1935537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</p:spTree>
    <p:extLst>
      <p:ext uri="{BB962C8B-B14F-4D97-AF65-F5344CB8AC3E}">
        <p14:creationId xmlns:p14="http://schemas.microsoft.com/office/powerpoint/2010/main" val="1550320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78AD06C1-7E6C-7842-10A7-94B3F56C6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23" y="680662"/>
            <a:ext cx="9800650" cy="603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72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1E910D77-9391-75E1-9097-BDE27517B0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14295"/>
            <a:ext cx="11475040" cy="568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31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3D2CD48-578A-AAD3-1274-E1A16FCC7F75}"/>
              </a:ext>
            </a:extLst>
          </p:cNvPr>
          <p:cNvSpPr txBox="1"/>
          <p:nvPr/>
        </p:nvSpPr>
        <p:spPr>
          <a:xfrm>
            <a:off x="2994813" y="2598002"/>
            <a:ext cx="7186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/>
              <a:t>Part 02 </a:t>
            </a:r>
            <a:r>
              <a:rPr lang="zh-CN" altLang="en-US" sz="4800" b="1" dirty="0"/>
              <a:t>最大生成树</a:t>
            </a:r>
          </a:p>
        </p:txBody>
      </p:sp>
    </p:spTree>
    <p:extLst>
      <p:ext uri="{BB962C8B-B14F-4D97-AF65-F5344CB8AC3E}">
        <p14:creationId xmlns:p14="http://schemas.microsoft.com/office/powerpoint/2010/main" val="27615245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适用场景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EB234E9-9471-0CF1-4EBC-7650E748129A}"/>
              </a:ext>
            </a:extLst>
          </p:cNvPr>
          <p:cNvSpPr txBox="1"/>
          <p:nvPr/>
        </p:nvSpPr>
        <p:spPr>
          <a:xfrm>
            <a:off x="1227383" y="2393796"/>
            <a:ext cx="71801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一个带权图的</a:t>
            </a:r>
            <a:r>
              <a:rPr lang="zh-CN" altLang="en-US" sz="3200" dirty="0">
                <a:solidFill>
                  <a:srgbClr val="FF0000"/>
                </a:solidFill>
              </a:rPr>
              <a:t>最大生成树</a:t>
            </a:r>
            <a:r>
              <a:rPr lang="zh-CN" altLang="en-US" sz="3200" dirty="0"/>
              <a:t>，就是原图中边的权值和最大的生成树，所以适用场景同最小生成树，都是带权无向图</a:t>
            </a:r>
          </a:p>
        </p:txBody>
      </p:sp>
    </p:spTree>
    <p:extLst>
      <p:ext uri="{BB962C8B-B14F-4D97-AF65-F5344CB8AC3E}">
        <p14:creationId xmlns:p14="http://schemas.microsoft.com/office/powerpoint/2010/main" val="3834218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形式化描述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2431F1B-CDF6-B695-3A12-6B06F6D8E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04" y="1122363"/>
            <a:ext cx="8628500" cy="5275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119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352E5D94-2558-9F93-425E-1855D8B7A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344" y="707327"/>
            <a:ext cx="5105662" cy="5905804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34EFA223-27D7-B466-8798-4B7AD8E8C7A7}"/>
              </a:ext>
            </a:extLst>
          </p:cNvPr>
          <p:cNvSpPr txBox="1"/>
          <p:nvPr/>
        </p:nvSpPr>
        <p:spPr>
          <a:xfrm>
            <a:off x="5723695" y="1309360"/>
            <a:ext cx="389898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和最小生成树好像很像？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zh-CN" altLang="en-US" sz="2800" dirty="0"/>
              <a:t>哪里不一样呢？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zh-CN" altLang="en-US" sz="2800" dirty="0"/>
              <a:t>其实就是第一行</a:t>
            </a:r>
            <a:r>
              <a:rPr lang="en-US" altLang="zh-CN" sz="2800" dirty="0"/>
              <a:t>sort</a:t>
            </a:r>
            <a:r>
              <a:rPr lang="zh-CN" altLang="en-US" sz="2800" dirty="0"/>
              <a:t>函数的</a:t>
            </a:r>
            <a:r>
              <a:rPr lang="zh-CN" altLang="en-US" sz="2800" dirty="0">
                <a:solidFill>
                  <a:srgbClr val="FF0000"/>
                </a:solidFill>
                <a:highlight>
                  <a:srgbClr val="FFFF00"/>
                </a:highlight>
              </a:rPr>
              <a:t>排序规则变成了由大到小</a:t>
            </a:r>
            <a:r>
              <a:rPr lang="zh-CN" altLang="en-US" sz="2800" dirty="0"/>
              <a:t>，那么选取边的时候就是优先选择大权重的边，就可以生成最大生成树了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4210376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BC2ED797-5870-898B-6358-AF2F4D73190B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4EFA223-27D7-B466-8798-4B7AD8E8C7A7}"/>
              </a:ext>
            </a:extLst>
          </p:cNvPr>
          <p:cNvSpPr txBox="1"/>
          <p:nvPr/>
        </p:nvSpPr>
        <p:spPr>
          <a:xfrm>
            <a:off x="636194" y="1228396"/>
            <a:ext cx="880851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为什么这样就能保证算法的正确性呢？</a:t>
            </a:r>
            <a:endParaRPr lang="en-US" altLang="zh-CN" sz="2800" dirty="0"/>
          </a:p>
          <a:p>
            <a:endParaRPr lang="en-US" altLang="zh-CN" sz="2800" dirty="0"/>
          </a:p>
          <a:p>
            <a:r>
              <a:rPr lang="zh-CN" altLang="en-US" sz="2800" dirty="0"/>
              <a:t>其实和最小生成树的证明同理，不过在这里我们可以给出另一种易懂的思路，我们可以给每个边</a:t>
            </a:r>
            <a:r>
              <a:rPr lang="en-US" altLang="zh-CN" sz="2800" dirty="0">
                <a:highlight>
                  <a:srgbClr val="FFFF00"/>
                </a:highlight>
              </a:rPr>
              <a:t>reweight</a:t>
            </a:r>
            <a:r>
              <a:rPr lang="zh-CN" altLang="en-US" sz="2800" dirty="0"/>
              <a:t>。任意一条边，假设权重为</a:t>
            </a:r>
            <a:r>
              <a:rPr lang="en-US" altLang="zh-CN" sz="2800" dirty="0"/>
              <a:t>x</a:t>
            </a:r>
            <a:r>
              <a:rPr lang="zh-CN" altLang="en-US" sz="2800" dirty="0"/>
              <a:t>，那么我们对这条边重新赋值为</a:t>
            </a:r>
            <a:r>
              <a:rPr lang="en-US" altLang="zh-CN" sz="2800" dirty="0"/>
              <a:t>inf-x</a:t>
            </a:r>
            <a:r>
              <a:rPr lang="zh-CN" altLang="en-US" sz="2800" dirty="0"/>
              <a:t>，其中</a:t>
            </a:r>
            <a:r>
              <a:rPr lang="en-US" altLang="zh-CN" sz="2800" dirty="0"/>
              <a:t>inf</a:t>
            </a:r>
            <a:r>
              <a:rPr lang="zh-CN" altLang="en-US" sz="2800" dirty="0"/>
              <a:t>是所有边相同的一个非常大的值，那么对现在的新图跑一次</a:t>
            </a:r>
            <a:r>
              <a:rPr lang="en-US" altLang="zh-CN" sz="2800" dirty="0"/>
              <a:t>Kruskal</a:t>
            </a:r>
            <a:r>
              <a:rPr lang="zh-CN" altLang="en-US" sz="2800" dirty="0"/>
              <a:t>来找出最小生成树，然后生成的最小生成树其实就是原图中的最大生成树，而整个过程我们的</a:t>
            </a:r>
            <a:r>
              <a:rPr lang="en-US" altLang="zh-CN" sz="2800" dirty="0"/>
              <a:t>reweight</a:t>
            </a:r>
            <a:r>
              <a:rPr lang="zh-CN" altLang="en-US" sz="2800" dirty="0"/>
              <a:t>并未破坏边权的偏序关系，只是改变了他们的方向，所以</a:t>
            </a:r>
            <a:r>
              <a:rPr lang="en-US" altLang="zh-CN" sz="2800" dirty="0"/>
              <a:t>Kruskal</a:t>
            </a:r>
            <a:r>
              <a:rPr lang="zh-CN" altLang="en-US" sz="2800" dirty="0"/>
              <a:t>算法可以修改一个排序规则后正确地找出最大生成树，相当于做了一次</a:t>
            </a:r>
            <a:r>
              <a:rPr lang="en-US" altLang="zh-CN" sz="2800" dirty="0"/>
              <a:t>reweight</a:t>
            </a:r>
          </a:p>
        </p:txBody>
      </p:sp>
    </p:spTree>
    <p:extLst>
      <p:ext uri="{BB962C8B-B14F-4D97-AF65-F5344CB8AC3E}">
        <p14:creationId xmlns:p14="http://schemas.microsoft.com/office/powerpoint/2010/main" val="3902245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0A53A3E-839F-27C4-7F56-7CCB5B0F40EA}"/>
              </a:ext>
            </a:extLst>
          </p:cNvPr>
          <p:cNvSpPr txBox="1"/>
          <p:nvPr/>
        </p:nvSpPr>
        <p:spPr>
          <a:xfrm>
            <a:off x="2239973" y="2025181"/>
            <a:ext cx="698994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600" b="1" dirty="0"/>
              <a:t>Thanks</a:t>
            </a:r>
            <a:endParaRPr lang="zh-CN" altLang="en-US" sz="16600" b="1" dirty="0"/>
          </a:p>
        </p:txBody>
      </p:sp>
    </p:spTree>
    <p:extLst>
      <p:ext uri="{BB962C8B-B14F-4D97-AF65-F5344CB8AC3E}">
        <p14:creationId xmlns:p14="http://schemas.microsoft.com/office/powerpoint/2010/main" val="900883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E0465F1-D443-267F-F0D5-EE2E90EAE691}"/>
              </a:ext>
            </a:extLst>
          </p:cNvPr>
          <p:cNvSpPr txBox="1"/>
          <p:nvPr/>
        </p:nvSpPr>
        <p:spPr>
          <a:xfrm>
            <a:off x="257750" y="705745"/>
            <a:ext cx="9990894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b="1" dirty="0"/>
              <a:t>目录：</a:t>
            </a:r>
            <a:endParaRPr lang="en-US" altLang="zh-CN" sz="4800" b="1" dirty="0"/>
          </a:p>
          <a:p>
            <a:endParaRPr lang="en-US" altLang="zh-CN" sz="3200" dirty="0"/>
          </a:p>
          <a:p>
            <a:r>
              <a:rPr lang="zh-CN" altLang="en-US" sz="3200" dirty="0"/>
              <a:t>一、</a:t>
            </a:r>
            <a:r>
              <a:rPr lang="zh-CN" altLang="en-US" sz="3200" b="1" dirty="0"/>
              <a:t>最小瓶颈生成树</a:t>
            </a:r>
            <a:r>
              <a:rPr lang="zh-CN" altLang="en-US" sz="3200" dirty="0"/>
              <a:t>（</a:t>
            </a:r>
            <a:r>
              <a:rPr lang="en-US" altLang="zh-CN" sz="3200" dirty="0"/>
              <a:t>minimum bottleneck spanning tree</a:t>
            </a:r>
            <a:r>
              <a:rPr lang="zh-CN" altLang="en-US" sz="3200" dirty="0"/>
              <a:t>）</a:t>
            </a:r>
            <a:endParaRPr lang="en-US" altLang="zh-CN" sz="3200" b="1" dirty="0"/>
          </a:p>
          <a:p>
            <a:r>
              <a:rPr lang="en-US" altLang="zh-CN" sz="3200" dirty="0"/>
              <a:t>	1.</a:t>
            </a:r>
            <a:r>
              <a:rPr lang="zh-CN" altLang="en-US" sz="3200" dirty="0"/>
              <a:t>适用场景</a:t>
            </a:r>
            <a:endParaRPr lang="en-US" altLang="zh-CN" sz="3200" dirty="0"/>
          </a:p>
          <a:p>
            <a:r>
              <a:rPr lang="en-US" altLang="zh-CN" sz="3200" dirty="0"/>
              <a:t>	2.</a:t>
            </a:r>
            <a:r>
              <a:rPr lang="zh-CN" altLang="en-US" sz="3200" dirty="0"/>
              <a:t>形式化描述</a:t>
            </a:r>
            <a:endParaRPr lang="en-US" altLang="zh-CN" sz="3200" dirty="0"/>
          </a:p>
          <a:p>
            <a:r>
              <a:rPr lang="en-US" altLang="zh-CN" sz="3200" dirty="0"/>
              <a:t>	3.</a:t>
            </a:r>
            <a:r>
              <a:rPr lang="zh-CN" altLang="en-US" sz="3200" dirty="0"/>
              <a:t>解决方案</a:t>
            </a:r>
            <a:endParaRPr lang="en-US" altLang="zh-CN" sz="3200" dirty="0"/>
          </a:p>
          <a:p>
            <a:endParaRPr lang="en-US" altLang="zh-CN" sz="3200" dirty="0"/>
          </a:p>
          <a:p>
            <a:r>
              <a:rPr lang="zh-CN" altLang="en-US" sz="3200" dirty="0"/>
              <a:t>二、</a:t>
            </a:r>
            <a:r>
              <a:rPr lang="zh-CN" altLang="en-US" sz="3200" b="1" dirty="0"/>
              <a:t>最大生成树</a:t>
            </a:r>
            <a:endParaRPr lang="en-US" altLang="zh-CN" sz="3200" b="1" dirty="0"/>
          </a:p>
          <a:p>
            <a:r>
              <a:rPr lang="en-US" altLang="zh-CN" sz="3200" dirty="0"/>
              <a:t>	1.</a:t>
            </a:r>
            <a:r>
              <a:rPr lang="zh-CN" altLang="en-US" sz="3200" dirty="0"/>
              <a:t>适用场景</a:t>
            </a:r>
            <a:endParaRPr lang="en-US" altLang="zh-CN" sz="3200" dirty="0"/>
          </a:p>
          <a:p>
            <a:r>
              <a:rPr lang="en-US" altLang="zh-CN" sz="3200" dirty="0"/>
              <a:t>	2.</a:t>
            </a:r>
            <a:r>
              <a:rPr lang="zh-CN" altLang="en-US" sz="3200" dirty="0"/>
              <a:t>形式化描述</a:t>
            </a:r>
            <a:endParaRPr lang="en-US" altLang="zh-CN" sz="3200" dirty="0"/>
          </a:p>
          <a:p>
            <a:r>
              <a:rPr lang="en-US" altLang="zh-CN" sz="3200" dirty="0"/>
              <a:t>	3.</a:t>
            </a:r>
            <a:r>
              <a:rPr lang="zh-CN" altLang="en-US" sz="3200" dirty="0"/>
              <a:t>解决方案</a:t>
            </a:r>
            <a:endParaRPr lang="en-US" altLang="zh-CN" sz="3200" dirty="0"/>
          </a:p>
          <a:p>
            <a:endParaRPr lang="en-US" altLang="zh-CN" sz="3200" b="1" dirty="0"/>
          </a:p>
          <a:p>
            <a:endParaRPr lang="en-US" altLang="zh-CN" sz="2800" dirty="0"/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39451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83D2CD48-578A-AAD3-1274-E1A16FCC7F75}"/>
              </a:ext>
            </a:extLst>
          </p:cNvPr>
          <p:cNvSpPr txBox="1"/>
          <p:nvPr/>
        </p:nvSpPr>
        <p:spPr>
          <a:xfrm>
            <a:off x="3645326" y="2725003"/>
            <a:ext cx="7186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/>
              <a:t>Part 01 MBST</a:t>
            </a:r>
            <a:endParaRPr lang="zh-CN" alt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2271811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适用场景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5661640-6E6D-06AA-C462-A71A733ADCA8}"/>
              </a:ext>
            </a:extLst>
          </p:cNvPr>
          <p:cNvSpPr txBox="1"/>
          <p:nvPr/>
        </p:nvSpPr>
        <p:spPr>
          <a:xfrm>
            <a:off x="331393" y="1221246"/>
            <a:ext cx="7922755" cy="5042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/>
              <a:t>问题场景：</a:t>
            </a:r>
            <a:endParaRPr lang="en-US" altLang="zh-CN" sz="3200" dirty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	</a:t>
            </a:r>
            <a:r>
              <a:rPr lang="en-US" altLang="zh-CN" sz="2400" dirty="0"/>
              <a:t>In mathematics, a </a:t>
            </a:r>
            <a:r>
              <a:rPr lang="en-US" altLang="zh-CN" sz="2400" dirty="0">
                <a:solidFill>
                  <a:srgbClr val="FF0000"/>
                </a:solidFill>
              </a:rPr>
              <a:t>minimum bottleneck spanning tree </a:t>
            </a:r>
            <a:r>
              <a:rPr lang="en-US" altLang="zh-CN" sz="2400" dirty="0"/>
              <a:t>(MBST) in an </a:t>
            </a:r>
            <a:r>
              <a:rPr lang="en-US" altLang="zh-CN" sz="2400" dirty="0">
                <a:highlight>
                  <a:srgbClr val="FFFF00"/>
                </a:highlight>
              </a:rPr>
              <a:t>undirected graph </a:t>
            </a:r>
            <a:r>
              <a:rPr lang="en-US" altLang="zh-CN" sz="2400" dirty="0"/>
              <a:t>is a spanning tree in which the most expensive edge is as cheap as possible. A </a:t>
            </a:r>
            <a:r>
              <a:rPr lang="en-US" altLang="zh-CN" sz="2400" dirty="0">
                <a:highlight>
                  <a:srgbClr val="FFFF00"/>
                </a:highlight>
              </a:rPr>
              <a:t>bottleneck edge</a:t>
            </a:r>
            <a:r>
              <a:rPr lang="en-US" altLang="zh-CN" sz="2400" dirty="0"/>
              <a:t> is the highest weighted edge in a spanning tree. </a:t>
            </a:r>
            <a:r>
              <a:rPr lang="en-US" altLang="zh-CN" sz="2400" dirty="0">
                <a:solidFill>
                  <a:srgbClr val="FF0000"/>
                </a:solidFill>
              </a:rPr>
              <a:t>A spanning tree is a minimum bottleneck spanning tree if the graph does not contain a spanning tree with a smaller bottleneck edge weight.</a:t>
            </a:r>
            <a:r>
              <a:rPr lang="en-US" altLang="zh-CN" sz="2400" dirty="0"/>
              <a:t> For a </a:t>
            </a:r>
            <a:r>
              <a:rPr lang="en-US" altLang="zh-CN" sz="2400" dirty="0">
                <a:highlight>
                  <a:srgbClr val="FFFF00"/>
                </a:highlight>
              </a:rPr>
              <a:t>directed graph</a:t>
            </a:r>
            <a:r>
              <a:rPr lang="en-US" altLang="zh-CN" sz="2400" dirty="0"/>
              <a:t>, a similar problem is known as Minimum Bottleneck Spanning Arborescence (MBSA).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00921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形式化描述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7352B3-2B9C-322F-8112-84229C5D4B4B}"/>
              </a:ext>
            </a:extLst>
          </p:cNvPr>
          <p:cNvSpPr txBox="1"/>
          <p:nvPr/>
        </p:nvSpPr>
        <p:spPr>
          <a:xfrm>
            <a:off x="3095882" y="4445595"/>
            <a:ext cx="4429071" cy="268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B06D414-FD91-F36F-ACE7-EFA9D27D48FF}"/>
              </a:ext>
            </a:extLst>
          </p:cNvPr>
          <p:cNvSpPr txBox="1"/>
          <p:nvPr/>
        </p:nvSpPr>
        <p:spPr>
          <a:xfrm>
            <a:off x="423446" y="1487418"/>
            <a:ext cx="87512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In an undirected graph G(V, E) and a function w : E → R, </a:t>
            </a:r>
          </a:p>
          <a:p>
            <a:r>
              <a:rPr lang="en-US" altLang="zh-CN" sz="2400" dirty="0"/>
              <a:t>let S be the set of all spanning trees Ti. </a:t>
            </a:r>
          </a:p>
          <a:p>
            <a:r>
              <a:rPr lang="en-US" altLang="zh-CN" sz="2400" dirty="0"/>
              <a:t>Let B(Ti) be the maximum weight edge for any spanning tree Ti. </a:t>
            </a:r>
          </a:p>
          <a:p>
            <a:r>
              <a:rPr lang="en-US" altLang="zh-CN" sz="2400" dirty="0"/>
              <a:t>We define subset of minimum bottleneck spanning trees S′ such that for every </a:t>
            </a:r>
            <a:r>
              <a:rPr lang="en-US" altLang="zh-CN" sz="2400" dirty="0" err="1"/>
              <a:t>Tj</a:t>
            </a:r>
            <a:r>
              <a:rPr lang="en-US" altLang="zh-CN" sz="2400" dirty="0"/>
              <a:t> ∈ S′ and Tk ∈ S we have B(</a:t>
            </a:r>
            <a:r>
              <a:rPr lang="en-US" altLang="zh-CN" sz="2400" dirty="0" err="1"/>
              <a:t>Tj</a:t>
            </a:r>
            <a:r>
              <a:rPr lang="en-US" altLang="zh-CN" sz="2400" dirty="0"/>
              <a:t>) ≤ B(Tk) for all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and k.</a:t>
            </a:r>
          </a:p>
          <a:p>
            <a:endParaRPr lang="en-US" altLang="zh-CN" sz="2400" dirty="0"/>
          </a:p>
          <a:p>
            <a:r>
              <a:rPr lang="en-US" altLang="zh-CN" sz="2400" dirty="0"/>
              <a:t>The graph on the right is an example of MBST, the red edges in the graph form a MBST of G(V, E).</a:t>
            </a:r>
            <a:endParaRPr lang="zh-CN" altLang="en-US" sz="2400" dirty="0"/>
          </a:p>
        </p:txBody>
      </p:sp>
      <p:pic>
        <p:nvPicPr>
          <p:cNvPr id="1033" name="Picture 9" descr="undefined">
            <a:extLst>
              <a:ext uri="{FF2B5EF4-FFF2-40B4-BE49-F238E27FC236}">
                <a16:creationId xmlns:a16="http://schemas.microsoft.com/office/drawing/2014/main" id="{03062DDC-B4E1-9BE8-B59F-1DCA661E6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73418"/>
            <a:ext cx="3462049" cy="2502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3189CE93-DAAB-F16D-9C7C-1AE5792AD28F}"/>
              </a:ext>
            </a:extLst>
          </p:cNvPr>
          <p:cNvSpPr txBox="1"/>
          <p:nvPr/>
        </p:nvSpPr>
        <p:spPr>
          <a:xfrm>
            <a:off x="423446" y="1030288"/>
            <a:ext cx="3258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Undirected graphs</a:t>
            </a:r>
          </a:p>
        </p:txBody>
      </p:sp>
    </p:spTree>
    <p:extLst>
      <p:ext uri="{BB962C8B-B14F-4D97-AF65-F5344CB8AC3E}">
        <p14:creationId xmlns:p14="http://schemas.microsoft.com/office/powerpoint/2010/main" val="1412969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形式化描述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D7352B3-2B9C-322F-8112-84229C5D4B4B}"/>
              </a:ext>
            </a:extLst>
          </p:cNvPr>
          <p:cNvSpPr txBox="1"/>
          <p:nvPr/>
        </p:nvSpPr>
        <p:spPr>
          <a:xfrm>
            <a:off x="3095882" y="4445595"/>
            <a:ext cx="4429071" cy="268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B06D414-FD91-F36F-ACE7-EFA9D27D48FF}"/>
              </a:ext>
            </a:extLst>
          </p:cNvPr>
          <p:cNvSpPr txBox="1"/>
          <p:nvPr/>
        </p:nvSpPr>
        <p:spPr>
          <a:xfrm>
            <a:off x="423446" y="1487418"/>
            <a:ext cx="87512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An arborescence of graph G is a directed tree of G which contains a directed path from a specified node L to each node of a subset V′ of V \{L}. Node L is called the root of arborescence. An arborescence is a spanning arborescence if V′ = V \{L}. MBST in this case is a spanning arborescence with the minimum bottleneck edge. An MBST in this case is called a Minimum Bottleneck Spanning Arborescence (MBSA).</a:t>
            </a:r>
          </a:p>
          <a:p>
            <a:endParaRPr lang="en-US" altLang="zh-CN" sz="2400" dirty="0"/>
          </a:p>
          <a:p>
            <a:r>
              <a:rPr lang="en-US" altLang="zh-CN" sz="2400" dirty="0"/>
              <a:t>The graph on the right is an example of MBSA, the red edges in the graph form a MBSA of G(V, E).</a:t>
            </a:r>
            <a:endParaRPr lang="zh-CN" altLang="en-US" sz="2400" dirty="0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3189CE93-DAAB-F16D-9C7C-1AE5792AD28F}"/>
              </a:ext>
            </a:extLst>
          </p:cNvPr>
          <p:cNvSpPr txBox="1"/>
          <p:nvPr/>
        </p:nvSpPr>
        <p:spPr>
          <a:xfrm>
            <a:off x="423446" y="1030288"/>
            <a:ext cx="3258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Directed graphs</a:t>
            </a:r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8B42A9C7-E0DF-ABD9-B459-27FAF0DC27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835" y="3967093"/>
            <a:ext cx="3036377" cy="2489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39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C6F475-1800-F79F-368E-0CB484306E84}"/>
              </a:ext>
            </a:extLst>
          </p:cNvPr>
          <p:cNvSpPr txBox="1"/>
          <p:nvPr/>
        </p:nvSpPr>
        <p:spPr>
          <a:xfrm>
            <a:off x="865305" y="2356274"/>
            <a:ext cx="79902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与最小生成树的关系：（性质）</a:t>
            </a:r>
            <a:endParaRPr lang="en-US" altLang="zh-CN" sz="2800" b="1" dirty="0"/>
          </a:p>
          <a:p>
            <a:endParaRPr lang="en-US" altLang="zh-CN" sz="2800" dirty="0"/>
          </a:p>
          <a:p>
            <a:r>
              <a:rPr lang="zh-CN" altLang="en-US" sz="2800" dirty="0">
                <a:solidFill>
                  <a:srgbClr val="FF0000"/>
                </a:solidFill>
              </a:rPr>
              <a:t>最小生成树一定是最小瓶颈生成树，但最小瓶颈生成树不一定是最小生成树</a:t>
            </a:r>
          </a:p>
        </p:txBody>
      </p:sp>
    </p:spTree>
    <p:extLst>
      <p:ext uri="{BB962C8B-B14F-4D97-AF65-F5344CB8AC3E}">
        <p14:creationId xmlns:p14="http://schemas.microsoft.com/office/powerpoint/2010/main" val="8501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C6F475-1800-F79F-368E-0CB484306E84}"/>
              </a:ext>
            </a:extLst>
          </p:cNvPr>
          <p:cNvSpPr txBox="1"/>
          <p:nvPr/>
        </p:nvSpPr>
        <p:spPr>
          <a:xfrm>
            <a:off x="196382" y="1122363"/>
            <a:ext cx="7990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Camerini's</a:t>
            </a:r>
            <a:r>
              <a:rPr lang="en-US" altLang="zh-CN" sz="2800" b="1" dirty="0"/>
              <a:t> algorithm for undirected graphs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B29522C-61F7-DCE0-4A21-3D818484864A}"/>
              </a:ext>
            </a:extLst>
          </p:cNvPr>
          <p:cNvSpPr txBox="1"/>
          <p:nvPr/>
        </p:nvSpPr>
        <p:spPr>
          <a:xfrm>
            <a:off x="411173" y="1957675"/>
            <a:ext cx="845666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算法概述：</a:t>
            </a:r>
            <a:endParaRPr lang="en-US" altLang="zh-CN" sz="2800" b="1" dirty="0"/>
          </a:p>
          <a:p>
            <a:r>
              <a:rPr lang="en-US" altLang="zh-CN" sz="2000" dirty="0">
                <a:solidFill>
                  <a:srgbClr val="FF0000"/>
                </a:solidFill>
              </a:rPr>
              <a:t>It half divides edges into two sets. </a:t>
            </a:r>
          </a:p>
          <a:p>
            <a:r>
              <a:rPr lang="en-US" altLang="zh-CN" sz="2000" dirty="0"/>
              <a:t>The weights of edges in one set are no more than that in the other. If a spanning tree exists in subgraph composed solely with edges in smaller edges set, it then computes a MBST in the subgraph, a MBST of the subgraph is exactly a MBST of the original graph. If a spanning tree does not exist, it combines each disconnected component into a new super vertex, then computes a MBST in the graph formed by these super vertices and edges in the larger edges set. A forest in each disconnected component is part of a MBST in original graph. Repeat this process until two (super) vertices are left in the graph and a single edge with smallest weight between them is to be added. A MBST is found consisting of all the edges found in previous steps.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16051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EC07CA-AB50-7E93-D947-3F12044D3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B2E568B-99CA-34BA-1510-5EA9BA0FBC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5F073E1-46F0-1D93-BCDB-741A47172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A1A0196-7F5C-5B14-17D2-37303F8EFCA2}"/>
              </a:ext>
            </a:extLst>
          </p:cNvPr>
          <p:cNvSpPr txBox="1"/>
          <p:nvPr/>
        </p:nvSpPr>
        <p:spPr>
          <a:xfrm>
            <a:off x="153422" y="184107"/>
            <a:ext cx="3007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解决方案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C6F475-1800-F79F-368E-0CB484306E84}"/>
              </a:ext>
            </a:extLst>
          </p:cNvPr>
          <p:cNvSpPr txBox="1"/>
          <p:nvPr/>
        </p:nvSpPr>
        <p:spPr>
          <a:xfrm>
            <a:off x="196382" y="1122363"/>
            <a:ext cx="7990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Camerini's</a:t>
            </a:r>
            <a:r>
              <a:rPr lang="en-US" altLang="zh-CN" sz="2800" b="1" dirty="0"/>
              <a:t> algorithm for undirected graphs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B29522C-61F7-DCE0-4A21-3D818484864A}"/>
              </a:ext>
            </a:extLst>
          </p:cNvPr>
          <p:cNvSpPr txBox="1"/>
          <p:nvPr/>
        </p:nvSpPr>
        <p:spPr>
          <a:xfrm>
            <a:off x="411173" y="1957675"/>
            <a:ext cx="845666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算法概述：</a:t>
            </a:r>
            <a:endParaRPr lang="en-US" altLang="zh-CN" sz="2800" b="1" dirty="0"/>
          </a:p>
          <a:p>
            <a:r>
              <a:rPr lang="zh-CN" altLang="en-US" sz="2400" dirty="0"/>
              <a:t>它将边缘分成两组。一组中边的权重不大于另一组的边的权重。如果生成树存在于仅由较小边集中的边组成的子图中，则它会计算子图中的 </a:t>
            </a:r>
            <a:r>
              <a:rPr lang="en-US" altLang="zh-CN" sz="2400" dirty="0"/>
              <a:t>MBST</a:t>
            </a:r>
            <a:r>
              <a:rPr lang="zh-CN" altLang="en-US" sz="2400" dirty="0"/>
              <a:t>，子图的 </a:t>
            </a:r>
            <a:r>
              <a:rPr lang="en-US" altLang="zh-CN" sz="2400" dirty="0"/>
              <a:t>MBST </a:t>
            </a:r>
            <a:r>
              <a:rPr lang="zh-CN" altLang="en-US" sz="2400" dirty="0"/>
              <a:t>正好是原始图的 </a:t>
            </a:r>
            <a:r>
              <a:rPr lang="en-US" altLang="zh-CN" sz="2400" dirty="0"/>
              <a:t>MBST</a:t>
            </a:r>
            <a:r>
              <a:rPr lang="zh-CN" altLang="en-US" sz="2400" dirty="0"/>
              <a:t>。如果生成树不存在，它将每个断开连接的组件组合成一个新的超级顶点，然后在由这些超级顶点和较大边集中的边形成的图中计算 </a:t>
            </a:r>
            <a:r>
              <a:rPr lang="en-US" altLang="zh-CN" sz="2400" dirty="0"/>
              <a:t>MBST</a:t>
            </a:r>
            <a:r>
              <a:rPr lang="zh-CN" altLang="en-US" sz="2400" dirty="0"/>
              <a:t>。每个断开连接的组件中的林是原始图形中 </a:t>
            </a:r>
            <a:r>
              <a:rPr lang="en-US" altLang="zh-CN" sz="2400" dirty="0"/>
              <a:t>MBST </a:t>
            </a:r>
            <a:r>
              <a:rPr lang="zh-CN" altLang="en-US" sz="2400" dirty="0"/>
              <a:t>的一部分。重复此过程，直到图形中留下两个（超级）顶点，并且要添加它们之间权重最小的一条边。将找到由在前面步骤中找到的所有边组成的 </a:t>
            </a:r>
            <a:r>
              <a:rPr lang="en-US" altLang="zh-CN" sz="2400" dirty="0"/>
              <a:t>MBST</a:t>
            </a:r>
            <a:r>
              <a:rPr lang="zh-CN" altLang="en-US" sz="24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10445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ont">
      <a:majorFont>
        <a:latin typeface="Times New Roman"/>
        <a:ea typeface="楷体"/>
        <a:cs typeface=""/>
      </a:majorFont>
      <a:minorFont>
        <a:latin typeface="Times New Roman"/>
        <a:ea typeface="楷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997</Words>
  <Application>Microsoft Office PowerPoint</Application>
  <PresentationFormat>宽屏</PresentationFormat>
  <Paragraphs>65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2" baseType="lpstr"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鹏 顾</dc:creator>
  <cp:lastModifiedBy>鹏 顾</cp:lastModifiedBy>
  <cp:revision>80</cp:revision>
  <dcterms:created xsi:type="dcterms:W3CDTF">2023-10-24T15:28:40Z</dcterms:created>
  <dcterms:modified xsi:type="dcterms:W3CDTF">2023-10-24T17:06:01Z</dcterms:modified>
</cp:coreProperties>
</file>