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6" r:id="rId13"/>
    <p:sldId id="277" r:id="rId14"/>
    <p:sldId id="278" r:id="rId15"/>
    <p:sldId id="270" r:id="rId16"/>
    <p:sldId id="271" r:id="rId17"/>
    <p:sldId id="279" r:id="rId18"/>
    <p:sldId id="26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0" r:id="rId27"/>
    <p:sldId id="281" r:id="rId28"/>
    <p:sldId id="289" r:id="rId29"/>
    <p:sldId id="290" r:id="rId30"/>
    <p:sldId id="291" r:id="rId31"/>
    <p:sldId id="292" r:id="rId32"/>
    <p:sldId id="26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47DC2-D698-D28C-1A10-E390241C2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A55B4-464B-D975-845B-EC43C6160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99660-8DD1-7F54-80CD-FD62FDCA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9D2B8-2804-9156-1DC3-2498F028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1E0AE3-FD2B-2838-300A-3202A3CD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F620B9-B58C-9130-4B6A-847908D0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C55A40-D89A-28CC-D83D-898D0C2E1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FF58A-D53C-6DE5-D002-2B2019A0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B45A4E-7645-EFD8-450A-9C40767F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184B72-9B79-840B-7693-91E52D5E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97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CA3E40-3361-FBDE-3385-F43A5A764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40C326-6745-5E46-7469-DF90D9013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80A64-77B3-9913-11CA-D5B44B71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2F858-AFEC-4BBA-E114-53525AC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62D56E-32B2-540C-EE65-D18EB110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7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15C9A-6C56-076D-EF10-C569C19D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10D47C-0332-5EF7-BDDA-CE137BF9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41FCB-17D7-5DE5-55BB-8AFC3215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3F236F-17D6-BB76-0C39-572D783B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D91923-F621-4E1A-54FA-A9B2F831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9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35185-B855-F93C-B24D-68DBDE4D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2D5664-1543-AA92-5C57-C95FC6DE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1BC102-E248-6F1E-894A-BD1F2D2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90D37C-A3E9-A941-5DB8-43CF2643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C9AD2-A4F2-3234-0DE7-124B4619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3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20C2C-B178-71BE-28D6-85D7B192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C57294-10B4-4860-B7BC-6A1F034C1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51FBEE-504A-F28C-239C-0BE40C26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6163F4-93E8-18B9-4BD9-30384C95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6A76F9-8EBB-B9BF-D91F-4DF1AA94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B297D9-F527-DDE9-E7C1-A8DF401C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0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91EB6-4641-4830-2D8A-A6CE92DA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59350B-C43A-E360-6416-6B15EF3D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F165D0-232A-98CF-B88F-379A8B081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B0DCA8-407C-D968-A49F-92F970628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83663D-3E82-1742-DAE6-55BB872F8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CF1447-4C1F-9627-F66A-01A4F53B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4721A1-A848-CE52-E213-6827EB22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764E43-45E3-74B5-B0D9-9324BA67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DE228-69E9-513A-3DCE-D5673D50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323E00-03A5-5E37-76EC-5A350612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318FA3-AAA4-AFE8-76DB-BF0E1482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D54823-9D38-2288-213C-A762C95A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50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24C404-8963-05E8-220D-86F617F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187C0D-AAC4-A34D-7B17-CE58253F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76B3B2-E863-255E-DEFA-0814355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AF733-DC97-20D7-6715-7EEF8C9E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BEFDD8-FBA7-4181-26D0-992A9F3B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45840A-8B0A-D641-A9DD-0DA044FC9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E6FCB2-96F9-D7F9-2338-51ADC0E3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81A22A-B7E9-4779-74D6-A7F5A53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5135DA-0589-E482-A5A0-DDFD7E08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8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65EA2-CCDD-AE2E-D834-051C74DE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20B16F-C121-8069-0704-5E61B651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D3E64E-8E74-69D3-C71B-9428DAAB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647A4-D3A6-F094-1740-B276DF5D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B503B9-38AF-5C92-5A42-0BFFAB8B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5D7C8E-F29D-7D0F-08F0-DFB078C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6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5DC99-9EB7-DCFA-650B-A60222D5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D2A9A5-1EC9-E272-312E-033BE6C7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78179D-6A1C-56D3-33B8-9F4B48B0E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181E-F658-4AA9-9345-FD5E94A82C3A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654CA6-37CA-D160-421F-430119CB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8F16D-93F0-844C-610E-1D75114A9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D89C-AF91-467A-AB3C-BD88B7A01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0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2D829C-8FF9-9D17-F557-470E1550493A}"/>
              </a:ext>
            </a:extLst>
          </p:cNvPr>
          <p:cNvSpPr txBox="1"/>
          <p:nvPr/>
        </p:nvSpPr>
        <p:spPr>
          <a:xfrm>
            <a:off x="607555" y="2450717"/>
            <a:ext cx="8119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单源最短路径的并行算法</a:t>
            </a:r>
            <a:endParaRPr lang="en-US" altLang="zh-CN" sz="5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F1F7DF-F9DC-3A18-DDD1-92CDE5D4DBFB}"/>
              </a:ext>
            </a:extLst>
          </p:cNvPr>
          <p:cNvSpPr txBox="1"/>
          <p:nvPr/>
        </p:nvSpPr>
        <p:spPr>
          <a:xfrm>
            <a:off x="6818110" y="4811340"/>
            <a:ext cx="279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匡亚明学院 顾鹏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221240087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43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伪代码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F50CC2-7135-5AD1-3264-6E3E717BE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6" y="1749064"/>
            <a:ext cx="9387053" cy="12641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51CEDD-95E5-60F3-0C55-6C74D85B4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6" y="3787210"/>
            <a:ext cx="9387053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伪代码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B09467-3099-1BCD-E218-31583ABC3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9" y="1707138"/>
            <a:ext cx="4649118" cy="20460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77EC741-4B8B-3353-2908-874358222761}"/>
              </a:ext>
            </a:extLst>
          </p:cNvPr>
          <p:cNvSpPr txBox="1"/>
          <p:nvPr/>
        </p:nvSpPr>
        <p:spPr>
          <a:xfrm>
            <a:off x="668018" y="4360943"/>
            <a:ext cx="7831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顶点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与源点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的距离将被更新，所以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将属于一个不同的桶，应将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从当前桶中移除，加入另一个桶中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1C3325-E350-E5A8-93C2-9F8708171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2" y="2470365"/>
            <a:ext cx="7385773" cy="13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伪代码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9A4A41-ADBD-EEA0-CFBF-DFDE1404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57" y="1235288"/>
            <a:ext cx="4480983" cy="50373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0B3C92-3796-CAE6-C733-265E7A6F30A3}"/>
              </a:ext>
            </a:extLst>
          </p:cNvPr>
          <p:cNvSpPr txBox="1"/>
          <p:nvPr/>
        </p:nvSpPr>
        <p:spPr>
          <a:xfrm>
            <a:off x="423432" y="2955707"/>
            <a:ext cx="248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Main body</a:t>
            </a:r>
            <a:endParaRPr lang="zh-CN" altLang="en-US" sz="36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243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伪代码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90B99A-19E2-2B6D-F6E9-5E5EF644507B}"/>
              </a:ext>
            </a:extLst>
          </p:cNvPr>
          <p:cNvSpPr txBox="1"/>
          <p:nvPr/>
        </p:nvSpPr>
        <p:spPr>
          <a:xfrm>
            <a:off x="353895" y="1670399"/>
            <a:ext cx="11838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初始化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for v in V: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   tent(v) = ∞             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将所有顶点与源点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的“暂定距离”初始化为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+∞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relax(s, 0)                                                #s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与自己的距离设为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，也就是第一个松弛操作，期间会将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加入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B[0]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算法主体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while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isNotEmpty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(B):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桶数组全空则结束算法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= min{j ⩾ 0: B[j]≠∅}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选取第一个非空的桶，下标赋值给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   R = ∅                     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用来保存前面的阶段从桶中删掉的点，初始为空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while B[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] ≠ ∅:      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对这个桶里的所有顶点操作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Req =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findRequests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(B[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], light)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找到从当前桶中射出的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轻边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】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R = R ∪ B[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]    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把这个桶中的点保存到集合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中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B[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] = ∅             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清空当前桶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relaxRequests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(Req)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松弛所有找到的轻边，若成功松弛则可能加入当前桶（也有可能加入下一个桶）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Req =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findRequests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(R, heavy)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处理完一个桶后，找到从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射出的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【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重边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】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relaxRequests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(Req)                              #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松弛所有找到的重边，这里的松弛是一劳永逸的，因为不可能再有新的点加入                          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                                  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当前桶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0D16BF-2CC9-0C15-2D90-A0131293A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" y="1707138"/>
            <a:ext cx="3880427" cy="43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算法特点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695BE6B-D9E4-22DE-3125-70F1DBCC507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局部类似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Bellman-Ford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算法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整体看类似于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Dijkstra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算法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有良好的并行性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重新插入和放松的次数得到了限制</a:t>
            </a:r>
          </a:p>
        </p:txBody>
      </p:sp>
    </p:spTree>
    <p:extLst>
      <p:ext uri="{BB962C8B-B14F-4D97-AF65-F5344CB8AC3E}">
        <p14:creationId xmlns:p14="http://schemas.microsoft.com/office/powerpoint/2010/main" val="369413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算法正确性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6A26248-9D94-6417-6D97-D1935F3D2901}"/>
              </a:ext>
            </a:extLst>
          </p:cNvPr>
          <p:cNvSpPr txBox="1">
            <a:spLocks/>
          </p:cNvSpPr>
          <p:nvPr/>
        </p:nvSpPr>
        <p:spPr>
          <a:xfrm>
            <a:off x="770694" y="170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类似于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Dijikstra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算法的正确性证明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以一个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bucket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为单位来看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最终得到</a:t>
            </a:r>
            <a:r>
              <a:rPr lang="en-US" altLang="zh-C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-stepping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算法的正确性</a:t>
            </a:r>
          </a:p>
        </p:txBody>
      </p:sp>
    </p:spTree>
    <p:extLst>
      <p:ext uri="{BB962C8B-B14F-4D97-AF65-F5344CB8AC3E}">
        <p14:creationId xmlns:p14="http://schemas.microsoft.com/office/powerpoint/2010/main" val="11642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005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时间复杂度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EB15516A-4666-70C5-071C-D53FD6B2B3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837" y="1885801"/>
                <a:ext cx="9374085" cy="716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顺序的</a:t>
                </a:r>
                <a:r>
                  <a:rPr lang="en-US" altLang="zh-CN" dirty="0"/>
                  <a:t>Δ-stepping</a:t>
                </a:r>
                <a:r>
                  <a:rPr lang="zh-CN" altLang="en-US" dirty="0"/>
                  <a:t>算法的时间复杂度是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EB15516A-4666-70C5-071C-D53FD6B2B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7" y="1885801"/>
                <a:ext cx="9374085" cy="716250"/>
              </a:xfrm>
              <a:prstGeom prst="rect">
                <a:avLst/>
              </a:prstGeom>
              <a:blipFill>
                <a:blip r:embed="rId3"/>
                <a:stretch>
                  <a:fillRect t="-5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12BF9BF6-C1B2-08FF-8265-3B47B4012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980" y="2964650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Delta-path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</m:t>
                        </m:r>
                      </m:sub>
                    </m:sSub>
                  </m:oMath>
                </a14:m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Δ</m:t>
                            </m:r>
                          </m:sub>
                        </m:sSub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b>
                    </m:sSub>
                  </m:oMath>
                </a14:m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L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</m:t>
                        </m:r>
                      </m:sub>
                    </m:sSub>
                  </m:oMath>
                </a14:m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12BF9BF6-C1B2-08FF-8265-3B47B401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80" y="2964650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4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5FB2C7-830C-37B3-352C-9C380E9BAEED}"/>
              </a:ext>
            </a:extLst>
          </p:cNvPr>
          <p:cNvSpPr txBox="1"/>
          <p:nvPr/>
        </p:nvSpPr>
        <p:spPr>
          <a:xfrm>
            <a:off x="2884349" y="2725003"/>
            <a:ext cx="773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02 Parallel Dijkstra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28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524247-61BD-61D9-54D9-9F4814A6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55" y="2017784"/>
            <a:ext cx="4592152" cy="30174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E3F350-D02A-FBD9-4353-D536D64B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0" y="2143168"/>
            <a:ext cx="4400776" cy="3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0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C80145-1FD1-A87E-86E0-112D1DAC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4" y="2274501"/>
            <a:ext cx="9296878" cy="36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85D4894-578E-15A2-3C46-17B1E32373F6}"/>
              </a:ext>
            </a:extLst>
          </p:cNvPr>
          <p:cNvSpPr txBox="1"/>
          <p:nvPr/>
        </p:nvSpPr>
        <p:spPr>
          <a:xfrm>
            <a:off x="834620" y="727464"/>
            <a:ext cx="88555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目录：</a:t>
            </a:r>
            <a:endParaRPr lang="en-US" altLang="zh-CN" sz="5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5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Δ-stepping algorithm</a:t>
            </a:r>
          </a:p>
          <a:p>
            <a:pPr marL="342900" indent="-342900">
              <a:buAutoNum type="arabicPeriod"/>
            </a:pPr>
            <a:endParaRPr lang="en-US" altLang="zh-CN" sz="5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Parallel Dijkstra Variants</a:t>
            </a: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3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9E90D6-1802-1611-D7B2-C2321BBD5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" y="2095126"/>
            <a:ext cx="9398483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33313B-8755-5C28-31CE-35BAAB442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2" y="2276110"/>
            <a:ext cx="9417534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7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0CD454-33FD-A5D3-5FE8-A3F8D48CE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2" y="2085581"/>
            <a:ext cx="9525490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34C88B-93E4-0A80-80B5-F5633459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5" y="1987966"/>
            <a:ext cx="9487388" cy="36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6B7994-6D1E-B3C2-ABAA-DF4E51385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1" y="2104651"/>
            <a:ext cx="9360381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3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经典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8A310E-FE4A-D1D2-3810-DD9EB3D40233}"/>
              </a:ext>
            </a:extLst>
          </p:cNvPr>
          <p:cNvSpPr txBox="1"/>
          <p:nvPr/>
        </p:nvSpPr>
        <p:spPr>
          <a:xfrm>
            <a:off x="810072" y="1448311"/>
            <a:ext cx="31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回顾一下一般步骤：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CBD2A5-2C86-9514-9D94-25E09D904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8" y="2007788"/>
            <a:ext cx="9436585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845F20-F123-1EF2-D528-C5A9548DBD5B}"/>
              </a:ext>
            </a:extLst>
          </p:cNvPr>
          <p:cNvSpPr txBox="1"/>
          <p:nvPr/>
        </p:nvSpPr>
        <p:spPr>
          <a:xfrm>
            <a:off x="871442" y="1564913"/>
            <a:ext cx="382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思想大概如下：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4F3742-B20F-ABAF-5DE6-B159CEF72435}"/>
              </a:ext>
            </a:extLst>
          </p:cNvPr>
          <p:cNvSpPr txBox="1"/>
          <p:nvPr/>
        </p:nvSpPr>
        <p:spPr>
          <a:xfrm>
            <a:off x="583006" y="2436169"/>
            <a:ext cx="930356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Approach: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− Each core identifies its closest vertex to the source vertex;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− Perform a parallel prefix to select the globally closest vertex;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− Broadcast the result to all the cores;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− Each core updates its cluster list.</a:t>
            </a:r>
          </a:p>
        </p:txBody>
      </p:sp>
    </p:spTree>
    <p:extLst>
      <p:ext uri="{BB962C8B-B14F-4D97-AF65-F5344CB8AC3E}">
        <p14:creationId xmlns:p14="http://schemas.microsoft.com/office/powerpoint/2010/main" val="386520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09FD90-50EC-C09D-650B-32C3A3751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" y="1672829"/>
            <a:ext cx="9620744" cy="46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1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C9D8D0-29E9-4DCF-5C92-111F6921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77" y="1477399"/>
            <a:ext cx="7474334" cy="49342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ED53AE-2176-52B2-C7E6-6C1CD5835209}"/>
              </a:ext>
            </a:extLst>
          </p:cNvPr>
          <p:cNvSpPr txBox="1"/>
          <p:nvPr/>
        </p:nvSpPr>
        <p:spPr>
          <a:xfrm>
            <a:off x="220929" y="2724789"/>
            <a:ext cx="169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伪代码</a:t>
            </a:r>
          </a:p>
        </p:txBody>
      </p:sp>
    </p:spTree>
    <p:extLst>
      <p:ext uri="{BB962C8B-B14F-4D97-AF65-F5344CB8AC3E}">
        <p14:creationId xmlns:p14="http://schemas.microsoft.com/office/powerpoint/2010/main" val="232123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D51874-B1EB-7D68-F369-3B9A358E6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4" y="2177352"/>
            <a:ext cx="9532854" cy="31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5FB2C7-830C-37B3-352C-9C380E9BAEED}"/>
              </a:ext>
            </a:extLst>
          </p:cNvPr>
          <p:cNvSpPr txBox="1"/>
          <p:nvPr/>
        </p:nvSpPr>
        <p:spPr>
          <a:xfrm>
            <a:off x="2442491" y="2725003"/>
            <a:ext cx="773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01 Δ-stepping algorithm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57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A5290C-DCB8-AD21-3C58-2F10F70812B7}"/>
              </a:ext>
            </a:extLst>
          </p:cNvPr>
          <p:cNvSpPr txBox="1"/>
          <p:nvPr/>
        </p:nvSpPr>
        <p:spPr>
          <a:xfrm>
            <a:off x="595280" y="1600200"/>
            <a:ext cx="8419844" cy="454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关于</a:t>
            </a:r>
            <a:r>
              <a:rPr lang="en-US" altLang="zh-CN" sz="2800" b="1" dirty="0"/>
              <a:t>parallel prefix</a:t>
            </a:r>
            <a:r>
              <a:rPr lang="zh-CN" altLang="en-US" sz="2800" b="1" dirty="0"/>
              <a:t>求全局最小值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	</a:t>
            </a:r>
            <a:r>
              <a:rPr lang="zh-CN" altLang="en-US" sz="2400" dirty="0"/>
              <a:t>假设有</a:t>
            </a:r>
            <a:r>
              <a:rPr lang="en-US" altLang="zh-CN" sz="2400" dirty="0"/>
              <a:t>p</a:t>
            </a:r>
            <a:r>
              <a:rPr lang="zh-CN" altLang="en-US" sz="2400" dirty="0"/>
              <a:t>个处理器，当</a:t>
            </a:r>
            <a:r>
              <a:rPr lang="en-US" altLang="zh-CN" sz="2400" dirty="0"/>
              <a:t>p</a:t>
            </a:r>
            <a:r>
              <a:rPr lang="zh-CN" altLang="en-US" sz="2400" dirty="0"/>
              <a:t>为偶数时，后</a:t>
            </a:r>
            <a:r>
              <a:rPr lang="en-US" altLang="zh-CN" sz="2400" dirty="0"/>
              <a:t>p/2</a:t>
            </a:r>
            <a:r>
              <a:rPr lang="zh-CN" altLang="en-US" sz="2400" dirty="0"/>
              <a:t>个处理器将自己的局部最小值分别发送到对应的前</a:t>
            </a:r>
            <a:r>
              <a:rPr lang="en-US" altLang="zh-CN" sz="2400" dirty="0"/>
              <a:t>p/2</a:t>
            </a:r>
            <a:r>
              <a:rPr lang="zh-CN" altLang="en-US" sz="2400" dirty="0"/>
              <a:t>个处理器中，由前</a:t>
            </a:r>
            <a:r>
              <a:rPr lang="en-US" altLang="zh-CN" sz="2400" dirty="0"/>
              <a:t>p/2</a:t>
            </a:r>
            <a:r>
              <a:rPr lang="zh-CN" altLang="en-US" sz="2400" dirty="0"/>
              <a:t>个处理器比较出</a:t>
            </a:r>
            <a:r>
              <a:rPr lang="en-US" altLang="zh-CN" sz="2400" dirty="0"/>
              <a:t>2</a:t>
            </a:r>
            <a:r>
              <a:rPr lang="zh-CN" altLang="en-US" sz="2400" dirty="0"/>
              <a:t>个局部最小值中相对较小者并保留。当</a:t>
            </a:r>
            <a:r>
              <a:rPr lang="en-US" altLang="zh-CN" sz="2400" dirty="0"/>
              <a:t>p</a:t>
            </a:r>
            <a:r>
              <a:rPr lang="zh-CN" altLang="en-US" sz="2400" dirty="0"/>
              <a:t>为奇数时，设</a:t>
            </a:r>
            <a:r>
              <a:rPr lang="en-US" altLang="zh-CN" sz="2400" dirty="0"/>
              <a:t>p=2h+1</a:t>
            </a:r>
            <a:r>
              <a:rPr lang="zh-CN" altLang="en-US" sz="2400" dirty="0"/>
              <a:t>，则后</a:t>
            </a:r>
            <a:r>
              <a:rPr lang="en-US" altLang="zh-CN" sz="2400" dirty="0"/>
              <a:t>h</a:t>
            </a:r>
            <a:r>
              <a:rPr lang="zh-CN" altLang="en-US" sz="2400" dirty="0"/>
              <a:t>个处理器的值分别发送到前</a:t>
            </a:r>
            <a:r>
              <a:rPr lang="en-US" altLang="zh-CN" sz="2400" dirty="0"/>
              <a:t>h</a:t>
            </a:r>
            <a:r>
              <a:rPr lang="zh-CN" altLang="en-US" sz="2400" dirty="0"/>
              <a:t>个处理器中，比较并保留当前最小值。一次这样的循环过后，</a:t>
            </a:r>
            <a:r>
              <a:rPr lang="en-US" altLang="zh-CN" sz="2400" dirty="0"/>
              <a:t>p</a:t>
            </a:r>
            <a:r>
              <a:rPr lang="zh-CN" altLang="en-US" sz="2400" dirty="0"/>
              <a:t>个最小值减少了一半，两次后变为</a:t>
            </a:r>
            <a:r>
              <a:rPr lang="en-US" altLang="zh-CN" sz="2400" dirty="0"/>
              <a:t>1/4</a:t>
            </a:r>
            <a:r>
              <a:rPr lang="zh-CN" altLang="en-US" sz="2400" dirty="0"/>
              <a:t>，如此一层一层的比较，</a:t>
            </a:r>
            <a:r>
              <a:rPr lang="en-US" altLang="zh-CN" sz="2400" dirty="0">
                <a:solidFill>
                  <a:srgbClr val="FF0000"/>
                </a:solidFill>
              </a:rPr>
              <a:t>log(p)</a:t>
            </a:r>
            <a:r>
              <a:rPr lang="zh-CN" altLang="en-US" sz="2400" dirty="0"/>
              <a:t>次循环后，就可以得出唯一的全局最小值</a:t>
            </a:r>
          </a:p>
        </p:txBody>
      </p:sp>
    </p:spTree>
    <p:extLst>
      <p:ext uri="{BB962C8B-B14F-4D97-AF65-F5344CB8AC3E}">
        <p14:creationId xmlns:p14="http://schemas.microsoft.com/office/powerpoint/2010/main" val="383104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93129C7-ED95-B356-71A1-B6DC60E878C4}"/>
              </a:ext>
            </a:extLst>
          </p:cNvPr>
          <p:cNvSpPr txBox="1"/>
          <p:nvPr/>
        </p:nvSpPr>
        <p:spPr>
          <a:xfrm>
            <a:off x="644375" y="632102"/>
            <a:ext cx="320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并行</a:t>
            </a:r>
            <a:r>
              <a:rPr lang="en-US" altLang="zh-CN" sz="3200" dirty="0"/>
              <a:t>Dijkstra</a:t>
            </a:r>
            <a:r>
              <a:rPr lang="zh-CN" altLang="en-US" sz="3200" dirty="0"/>
              <a:t>算法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FD9F685-071E-6AB9-B1C7-3E0ECC0C8DA9}"/>
                  </a:ext>
                </a:extLst>
              </p:cNvPr>
              <p:cNvSpPr txBox="1"/>
              <p:nvPr/>
            </p:nvSpPr>
            <p:spPr>
              <a:xfrm>
                <a:off x="484814" y="1745858"/>
                <a:ext cx="10003169" cy="362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0070C0"/>
                    </a:solidFill>
                  </a:rPr>
                  <a:t>时间复杂度</a:t>
                </a:r>
                <a:r>
                  <a:rPr lang="en-US" altLang="zh-CN" sz="3200" b="1" dirty="0">
                    <a:solidFill>
                      <a:srgbClr val="0070C0"/>
                    </a:solidFill>
                  </a:rPr>
                  <a:t>:</a:t>
                </a:r>
              </a:p>
              <a:p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经典</a:t>
                </a:r>
                <a:r>
                  <a:rPr lang="en-US" altLang="zh-CN" sz="2400" dirty="0"/>
                  <a:t>Dijkstra</a:t>
                </a:r>
                <a:r>
                  <a:rPr lang="zh-CN" altLang="en-US" sz="2400" dirty="0"/>
                  <a:t>算法的时间复杂度为</a:t>
                </a:r>
                <a:r>
                  <a:rPr lang="en-US" altLang="zh-CN" sz="240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altLang="zh-CN" sz="24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在并行算法中我们使用了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个处理来并行处理，所以应该降到</a:t>
                </a:r>
                <a:r>
                  <a:rPr lang="en-US" altLang="zh-CN" sz="2400" dirty="0"/>
                  <a:t>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 altLang="zh-CN" sz="24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altLang="zh-CN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但又因为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个处理器每次合作求全局最小值需要</a:t>
                </a:r>
                <a:r>
                  <a:rPr lang="en-US" altLang="zh-CN" sz="2400" dirty="0"/>
                  <a:t>log(p)</a:t>
                </a:r>
                <a:r>
                  <a:rPr lang="zh-CN" altLang="en-US" sz="2400" dirty="0"/>
                  <a:t>次操作，共</a:t>
                </a:r>
                <a:r>
                  <a:rPr lang="en-US" altLang="zh-CN" sz="2400" dirty="0"/>
                  <a:t>V</a:t>
                </a:r>
                <a:r>
                  <a:rPr lang="zh-CN" altLang="en-US" sz="2400" dirty="0"/>
                  <a:t>次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所以总的时间复杂度为</a:t>
                </a:r>
                <a:r>
                  <a:rPr lang="en-US" altLang="zh-CN" sz="2400" dirty="0"/>
                  <a:t>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4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sz="240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altLang="zh-CN" sz="2400" dirty="0"/>
                  <a:t>)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FD9F685-071E-6AB9-B1C7-3E0ECC0C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4" y="1745858"/>
                <a:ext cx="10003169" cy="3620286"/>
              </a:xfrm>
              <a:prstGeom prst="rect">
                <a:avLst/>
              </a:prstGeom>
              <a:blipFill>
                <a:blip r:embed="rId3"/>
                <a:stretch>
                  <a:fillRect l="-1585" t="-2862" b="-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70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9AAD19-137E-A691-6C07-655F3DDDF5DA}"/>
              </a:ext>
            </a:extLst>
          </p:cNvPr>
          <p:cNvSpPr txBox="1"/>
          <p:nvPr/>
        </p:nvSpPr>
        <p:spPr>
          <a:xfrm>
            <a:off x="2589777" y="2043592"/>
            <a:ext cx="6087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/>
              <a:t>Thanks</a:t>
            </a:r>
            <a:endParaRPr lang="zh-CN" alt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59262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符号和定义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EB62B0-E8C4-60A7-1144-FD085B0B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7" y="2864535"/>
            <a:ext cx="9083926" cy="11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符号和定义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1E0A4D-2E26-C25E-2A34-0A0BBC2DAC32}"/>
              </a:ext>
            </a:extLst>
          </p:cNvPr>
          <p:cNvSpPr txBox="1"/>
          <p:nvPr/>
        </p:nvSpPr>
        <p:spPr>
          <a:xfrm>
            <a:off x="446699" y="1487418"/>
            <a:ext cx="9335539" cy="445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定义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2.1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：边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v,w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 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的权重记为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c(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 </a:t>
            </a:r>
          </a:p>
          <a:p>
            <a:pPr>
              <a:lnSpc>
                <a:spcPct val="150000"/>
              </a:lnSpc>
            </a:pPr>
            <a:r>
              <a:rPr lang="zh-CN" altLang="en-US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定义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2.2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：暂定（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tentative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）的距离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tent(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 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，表示当前源点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到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的距离，通过松弛操作，即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tent(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):=min{ tent(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), tent(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)+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w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)} 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来更新 </a:t>
            </a:r>
            <a:endParaRPr lang="en-US" altLang="zh-CN" sz="2400" b="0" i="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定义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2.3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：路径的权重（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weight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）即路径上所有边权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之和；路径的大小（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size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）即路径上边的个数 </a:t>
            </a:r>
            <a:endParaRPr lang="en-US" altLang="zh-CN" sz="2400" b="0" i="0" dirty="0"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定义</a:t>
            </a:r>
            <a:r>
              <a:rPr lang="en-US" altLang="zh-CN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2.4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：最大的最短路径权重和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L(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):=max{ 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dist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): 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dist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en-US" altLang="zh-CN" sz="2400" b="0" i="0" dirty="0" err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en-US" altLang="zh-CN" sz="2400" dirty="0" err="1"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)&lt;∞} 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，解释：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不是固定的，所有的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到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的最短路径里选一个最大的</a:t>
            </a:r>
            <a:b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zh-CN" altLang="en-US" sz="2400" b="1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注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：符号“ </a:t>
            </a:r>
            <a:r>
              <a:rPr lang="en-US" altLang="zh-CN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:= ”</a:t>
            </a:r>
            <a:r>
              <a:rPr lang="zh-CN" altLang="en-US" sz="2400" b="0" i="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的意思是“定义为”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30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符号和定义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13393-9044-6BD9-ADA4-C931D1873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2" y="1817729"/>
            <a:ext cx="9283772" cy="35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算法步骤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BC6862-6046-179B-E2DF-1FA5E22F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1" y="2212907"/>
            <a:ext cx="9407731" cy="28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算法步骤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C7F04A-8A05-D109-7827-EF1A855CAEE6}"/>
              </a:ext>
            </a:extLst>
          </p:cNvPr>
          <p:cNvSpPr txBox="1"/>
          <p:nvPr/>
        </p:nvSpPr>
        <p:spPr>
          <a:xfrm>
            <a:off x="662785" y="1562635"/>
            <a:ext cx="780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桶里到底装的是什么顶点？具体来说：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F53CE1-59A2-DF71-D662-17F490298E63}"/>
              </a:ext>
            </a:extLst>
          </p:cNvPr>
          <p:cNvSpPr txBox="1"/>
          <p:nvPr/>
        </p:nvSpPr>
        <p:spPr>
          <a:xfrm>
            <a:off x="282296" y="2278728"/>
            <a:ext cx="9364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B[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]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存储集合：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{v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∈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v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是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queued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的，且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tent(v)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∈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[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· Δ ,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(i+1) · Δ )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}</a:t>
            </a:r>
          </a:p>
          <a:p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其中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Δ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是正实数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839F37-8BA1-CFB8-A230-9CFECF8AB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6" y="5581833"/>
            <a:ext cx="10124017" cy="8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6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FF90-DE86-CF91-6569-D43456A5A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27BF32-6FBC-AF97-5797-47E3E4087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250E9-A771-E0C9-C52B-5E000C16D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F1145-FED1-2A04-F092-D7BDB8FE6C6E}"/>
              </a:ext>
            </a:extLst>
          </p:cNvPr>
          <p:cNvSpPr txBox="1"/>
          <p:nvPr/>
        </p:nvSpPr>
        <p:spPr>
          <a:xfrm>
            <a:off x="718019" y="650513"/>
            <a:ext cx="317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</a:rPr>
              <a:t>伪代码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A046E7F-5C24-C9CD-74A5-633C7E3DA3F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findRequests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relaxRequests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relax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Main body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5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1000</Words>
  <Application>Microsoft Office PowerPoint</Application>
  <PresentationFormat>宽屏</PresentationFormat>
  <Paragraphs>114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等线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72</cp:revision>
  <dcterms:created xsi:type="dcterms:W3CDTF">2023-10-09T07:00:45Z</dcterms:created>
  <dcterms:modified xsi:type="dcterms:W3CDTF">2023-10-09T09:12:58Z</dcterms:modified>
</cp:coreProperties>
</file>