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70" r:id="rId6"/>
    <p:sldId id="269" r:id="rId7"/>
    <p:sldId id="272" r:id="rId8"/>
    <p:sldId id="273" r:id="rId9"/>
    <p:sldId id="278" r:id="rId10"/>
    <p:sldId id="279" r:id="rId11"/>
    <p:sldId id="274" r:id="rId12"/>
    <p:sldId id="275" r:id="rId13"/>
    <p:sldId id="264" r:id="rId14"/>
    <p:sldId id="280" r:id="rId15"/>
    <p:sldId id="271" r:id="rId16"/>
    <p:sldId id="276" r:id="rId17"/>
    <p:sldId id="277" r:id="rId18"/>
    <p:sldId id="282" r:id="rId19"/>
    <p:sldId id="285" r:id="rId20"/>
    <p:sldId id="286" r:id="rId21"/>
    <p:sldId id="287" r:id="rId22"/>
    <p:sldId id="291" r:id="rId23"/>
    <p:sldId id="281" r:id="rId24"/>
    <p:sldId id="290" r:id="rId25"/>
    <p:sldId id="263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77582-005C-4269-AF2C-1F470AC440E2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A3E53-B9EA-4F5F-BD5C-D9EAFFF101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45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1FA312-EF8F-7B48-0AFF-0B14115D5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D1DA729-5D32-66B0-9DA7-A1D6EDBF3E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5D89CC-491B-DF85-D0F5-BFEE8B176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5CAF-12CF-4CF8-A461-0696B1DE23AD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C57B75-86C2-CBE0-845A-FEB4F98F0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B33188-87F9-61C1-F845-89B458AA7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BEB7-DBD0-4F40-85E5-E7DFEA7596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873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E8B7CB-C9B6-8047-7423-085359DBE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F9D8BE9-B4FB-4B9F-C9EF-91EB11019D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DCE8C8-7BAF-DC62-0EB5-4905C8383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5CAF-12CF-4CF8-A461-0696B1DE23AD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3EE05D-C1C6-A5E1-A0F3-6C9BE4F89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A6AB27-4C3A-DFDB-214C-268102C0F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BEB7-DBD0-4F40-85E5-E7DFEA7596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629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273CB84-5567-639F-12B4-A4B8AA3F4C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9B9EBDB-4FB5-D7F7-5AC7-4F131C01A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8D5826-5FE2-0B3E-2ABB-F0840DE93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5CAF-12CF-4CF8-A461-0696B1DE23AD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2E79D9-A4D2-3FE7-CF42-24A96006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90EF76-80AC-2831-BF79-3F973FB1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BEB7-DBD0-4F40-85E5-E7DFEA7596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35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EB7501-8886-BAAF-1A10-1719C5147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B8D70A-03B4-90F8-DA6D-BB30E5642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1A91C1-6391-A1F1-FCA8-F52D63E30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5CAF-12CF-4CF8-A461-0696B1DE23AD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69A74D-CB50-6FEB-502C-BFFBDA15A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096F47-5B5C-374E-AEA3-0B9E075BF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BEB7-DBD0-4F40-85E5-E7DFEA7596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92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18D71C-AA98-01B9-D1C4-5C56991C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4482DF-E1E7-40E4-E015-CB51FCE31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ED19A0-59F6-CACB-C74C-681ABD423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5CAF-12CF-4CF8-A461-0696B1DE23AD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3E3958-AE4A-3630-E3B6-BC069A480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0831A5-32C2-6A9A-017B-03E5988E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BEB7-DBD0-4F40-85E5-E7DFEA7596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99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90788B-C0EC-0449-9520-A05678CDC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46CC30-1521-D8C6-C41F-B1ED1C42F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0BFAD26-5A1F-4EB9-B90C-50238E122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8065150-DED5-8C39-6B30-AEE6C6F3C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5CAF-12CF-4CF8-A461-0696B1DE23AD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6C8A980-5A7E-EDB8-BA03-923B00E5A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D3309B4-9419-4614-F242-BFE9C9B2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BEB7-DBD0-4F40-85E5-E7DFEA7596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295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33BA31-6A0B-CC3D-0406-B75951933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56A3952-C79E-680E-7B77-F5760E9AC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D7A62A4-570B-7131-C446-14E0D3543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2FE8CF4-5ED6-BEE6-2712-437F5D15C9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F7309B1-2208-9604-E004-67DF3F2ECD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3E83DE9-1E32-763A-6670-5BC881AE5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5CAF-12CF-4CF8-A461-0696B1DE23AD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8B74258-D68E-5EDE-0E67-48D0CE60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6D8C41A-A1F2-938D-6D04-470638EA2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BEB7-DBD0-4F40-85E5-E7DFEA7596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51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E94D11-2689-6747-08B3-A0CF1AEA2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07C5545-E628-0206-0D9D-01C982F19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5CAF-12CF-4CF8-A461-0696B1DE23AD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BF1FD5A-B132-B648-3FB7-9C4AC6E66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118D8AB-459B-11A0-02F0-C2837569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BEB7-DBD0-4F40-85E5-E7DFEA7596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956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D04EC08-9116-DDFD-186E-8ED31BCC0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5CAF-12CF-4CF8-A461-0696B1DE23AD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2ECCD63-B046-5A29-89A6-B8AB1A493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CC5ACD-94F1-9FF2-B2BC-B97C178FF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BEB7-DBD0-4F40-85E5-E7DFEA7596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687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5A08E8-96EF-0107-8038-04057687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463733-A17C-CFA9-435E-B9BCB05E8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76CC300-E56C-1724-A54F-21E0F676E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522674F-5E25-6E3E-E011-4811D6485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5CAF-12CF-4CF8-A461-0696B1DE23AD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5B0765-BBCD-7842-5152-6C3B32124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A7535E-278F-8B2C-AA54-E87E41ED2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BEB7-DBD0-4F40-85E5-E7DFEA7596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06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FB9EA0-354E-8D15-7EA9-20118651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E24235-DCBE-8B0E-5FB9-5BBA14A6FD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76D119-1A72-8587-3D98-3EA511AD3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FB2084-4C8C-8AB8-60F1-77F92523E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5CAF-12CF-4CF8-A461-0696B1DE23AD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0B7DC14-433C-3F62-BB1F-0018CC593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95DAB99-7F93-11DE-D0D1-87D097CBC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BEB7-DBD0-4F40-85E5-E7DFEA7596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5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AA34D8C-ED6E-6BFF-4BFB-52ACD8F97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696712-37DC-4842-3AC1-2AE2D6D83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96541F-E72F-24F0-8E45-4C7F2B0FB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A5CAF-12CF-4CF8-A461-0696B1DE23AD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C6E2D4-9CE5-8C5A-3172-4904E765FF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DF8934-3687-E51C-230B-64581E6EF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9BEB7-DBD0-4F40-85E5-E7DFEA7596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148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61F589-6D89-9C1C-0D15-7E8CD55430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8F4E17-EBF0-F1E3-FD9E-854AF5FF62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DBC4E-A295-1E49-7F10-6C8B4B3D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3FD007D-8465-7CE5-D058-603B3F7D34F7}"/>
              </a:ext>
            </a:extLst>
          </p:cNvPr>
          <p:cNvSpPr txBox="1"/>
          <p:nvPr/>
        </p:nvSpPr>
        <p:spPr>
          <a:xfrm>
            <a:off x="2901462" y="2268923"/>
            <a:ext cx="5474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OT-</a:t>
            </a:r>
            <a:r>
              <a:rPr lang="zh-CN" altLang="en-US" sz="7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搜索算法</a:t>
            </a:r>
            <a:endParaRPr lang="zh-CN" altLang="en-US" sz="20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212D561-613A-96CA-D6B2-A7C36921293B}"/>
              </a:ext>
            </a:extLst>
          </p:cNvPr>
          <p:cNvSpPr txBox="1"/>
          <p:nvPr/>
        </p:nvSpPr>
        <p:spPr>
          <a:xfrm>
            <a:off x="5146431" y="4515544"/>
            <a:ext cx="4906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221240087 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匡亚明学院 顾鹏</a:t>
            </a:r>
          </a:p>
        </p:txBody>
      </p:sp>
    </p:spTree>
    <p:extLst>
      <p:ext uri="{BB962C8B-B14F-4D97-AF65-F5344CB8AC3E}">
        <p14:creationId xmlns:p14="http://schemas.microsoft.com/office/powerpoint/2010/main" val="2535949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61F589-6D89-9C1C-0D15-7E8CD55430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8F4E17-EBF0-F1E3-FD9E-854AF5FF62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DBC4E-A295-1E49-7F10-6C8B4B3D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D6AF1D0-6A03-7847-84C9-C636E8832C80}"/>
              </a:ext>
            </a:extLst>
          </p:cNvPr>
          <p:cNvSpPr txBox="1"/>
          <p:nvPr/>
        </p:nvSpPr>
        <p:spPr>
          <a:xfrm>
            <a:off x="504091" y="427892"/>
            <a:ext cx="3481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算法的设计与分析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41985C2-8C20-3076-3108-2E13FDE91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628" y="1785828"/>
            <a:ext cx="7290590" cy="394980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AEDCB2F-8419-DC9E-C6EC-CB31353332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76" y="951112"/>
            <a:ext cx="3733276" cy="5732585"/>
          </a:xfrm>
          <a:prstGeom prst="rect">
            <a:avLst/>
          </a:prstGeom>
        </p:spPr>
      </p:pic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EAD971F4-03AB-A78E-915A-820651F28B1E}"/>
              </a:ext>
            </a:extLst>
          </p:cNvPr>
          <p:cNvCxnSpPr/>
          <p:nvPr/>
        </p:nvCxnSpPr>
        <p:spPr>
          <a:xfrm>
            <a:off x="2221814" y="1789279"/>
            <a:ext cx="2520461" cy="7737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AB462FBD-D443-03E6-CA43-ECE65FBE09BA}"/>
              </a:ext>
            </a:extLst>
          </p:cNvPr>
          <p:cNvCxnSpPr>
            <a:cxnSpLocks/>
          </p:cNvCxnSpPr>
          <p:nvPr/>
        </p:nvCxnSpPr>
        <p:spPr>
          <a:xfrm>
            <a:off x="2591091" y="2987009"/>
            <a:ext cx="2151184" cy="6942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A4FEF9A7-E668-F0A1-BC19-A7308C2801AE}"/>
              </a:ext>
            </a:extLst>
          </p:cNvPr>
          <p:cNvCxnSpPr>
            <a:cxnSpLocks/>
          </p:cNvCxnSpPr>
          <p:nvPr/>
        </p:nvCxnSpPr>
        <p:spPr>
          <a:xfrm flipV="1">
            <a:off x="2532475" y="4110525"/>
            <a:ext cx="2268416" cy="2914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4C910A8D-2AA4-CBBC-8D6B-AE407A78FEC8}"/>
              </a:ext>
            </a:extLst>
          </p:cNvPr>
          <p:cNvCxnSpPr>
            <a:cxnSpLocks/>
          </p:cNvCxnSpPr>
          <p:nvPr/>
        </p:nvCxnSpPr>
        <p:spPr>
          <a:xfrm flipV="1">
            <a:off x="3591847" y="4777154"/>
            <a:ext cx="1548722" cy="6208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820065E7-4D84-0B56-BE07-6364C0C71750}"/>
              </a:ext>
            </a:extLst>
          </p:cNvPr>
          <p:cNvCxnSpPr>
            <a:cxnSpLocks/>
          </p:cNvCxnSpPr>
          <p:nvPr/>
        </p:nvCxnSpPr>
        <p:spPr>
          <a:xfrm flipV="1">
            <a:off x="3584650" y="5087601"/>
            <a:ext cx="2634442" cy="14021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76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61F589-6D89-9C1C-0D15-7E8CD55430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8F4E17-EBF0-F1E3-FD9E-854AF5FF62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DBC4E-A295-1E49-7F10-6C8B4B3D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D6AF1D0-6A03-7847-84C9-C636E8832C80}"/>
              </a:ext>
            </a:extLst>
          </p:cNvPr>
          <p:cNvSpPr txBox="1"/>
          <p:nvPr/>
        </p:nvSpPr>
        <p:spPr>
          <a:xfrm>
            <a:off x="504091" y="427892"/>
            <a:ext cx="3481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算法的设计与分析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7EF888B-DB1B-3977-E424-3F59FEB6A6AA}"/>
              </a:ext>
            </a:extLst>
          </p:cNvPr>
          <p:cNvSpPr txBox="1"/>
          <p:nvPr/>
        </p:nvSpPr>
        <p:spPr>
          <a:xfrm>
            <a:off x="633046" y="1377461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	</a:t>
            </a:r>
            <a:r>
              <a:rPr lang="zh-CN" altLang="en-US" sz="2800" dirty="0"/>
              <a:t>虽然这个例子中，使用</a:t>
            </a:r>
            <a:r>
              <a:rPr lang="en-US" altLang="zh-CN" sz="2800" dirty="0" err="1"/>
              <a:t>next_permutation</a:t>
            </a:r>
            <a:r>
              <a:rPr lang="en-US" altLang="zh-CN" sz="2800" dirty="0"/>
              <a:t>()</a:t>
            </a:r>
            <a:r>
              <a:rPr lang="zh-CN" altLang="en-US" sz="2800" dirty="0"/>
              <a:t>的确有点“抽象”</a:t>
            </a:r>
            <a:endParaRPr lang="en-US" altLang="zh-CN" sz="2800" dirty="0"/>
          </a:p>
          <a:p>
            <a:r>
              <a:rPr lang="en-US" altLang="zh-CN" sz="2800" dirty="0"/>
              <a:t>	</a:t>
            </a:r>
          </a:p>
          <a:p>
            <a:r>
              <a:rPr lang="en-US" altLang="zh-CN" sz="2800" dirty="0"/>
              <a:t>	</a:t>
            </a:r>
            <a:r>
              <a:rPr lang="zh-CN" altLang="en-US" sz="2800" dirty="0"/>
              <a:t>不过它的确是不错的思想，在不同的例子中，“按字典序排序”有不同的处理手法</a:t>
            </a:r>
            <a:endParaRPr lang="en-US" altLang="zh-CN" sz="28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9A76011-EC8F-FA20-9A48-71BE87708337}"/>
              </a:ext>
            </a:extLst>
          </p:cNvPr>
          <p:cNvSpPr txBox="1"/>
          <p:nvPr/>
        </p:nvSpPr>
        <p:spPr>
          <a:xfrm>
            <a:off x="633046" y="4518878"/>
            <a:ext cx="9589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By the way</a:t>
            </a:r>
            <a:r>
              <a:rPr lang="zh-CN" altLang="en-US" sz="2400" dirty="0"/>
              <a:t>：那刚刚说那些奇奇怪怪的例子也可以用</a:t>
            </a:r>
            <a:r>
              <a:rPr lang="en-US" altLang="zh-CN" sz="2400" dirty="0"/>
              <a:t>DFS</a:t>
            </a:r>
            <a:r>
              <a:rPr lang="zh-CN" altLang="en-US" sz="2400" dirty="0"/>
              <a:t>实现，</a:t>
            </a:r>
            <a:r>
              <a:rPr lang="en-US" altLang="zh-CN" sz="2400" dirty="0"/>
              <a:t>HOW</a:t>
            </a:r>
            <a:r>
              <a:rPr lang="zh-CN" altLang="en-US" sz="2400" dirty="0"/>
              <a:t>？其实很简单：你可以建立一个映射，将它们映射到</a:t>
            </a:r>
            <a:r>
              <a:rPr lang="en-US" altLang="zh-CN" sz="2400" dirty="0"/>
              <a:t>1-n</a:t>
            </a:r>
            <a:r>
              <a:rPr lang="zh-CN" altLang="en-US" sz="2400" dirty="0"/>
              <a:t>上即可套用模板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72419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61F589-6D89-9C1C-0D15-7E8CD55430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8F4E17-EBF0-F1E3-FD9E-854AF5FF62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DBC4E-A295-1E49-7F10-6C8B4B3D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215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D6AF1D0-6A03-7847-84C9-C636E8832C80}"/>
              </a:ext>
            </a:extLst>
          </p:cNvPr>
          <p:cNvSpPr txBox="1"/>
          <p:nvPr/>
        </p:nvSpPr>
        <p:spPr>
          <a:xfrm>
            <a:off x="504091" y="427892"/>
            <a:ext cx="3481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3.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与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DFS/BFS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的比较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8F90683-F528-62E5-8862-8FE40FA14BFC}"/>
              </a:ext>
            </a:extLst>
          </p:cNvPr>
          <p:cNvSpPr txBox="1"/>
          <p:nvPr/>
        </p:nvSpPr>
        <p:spPr>
          <a:xfrm>
            <a:off x="1019908" y="1465385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从整体来看，</a:t>
            </a:r>
            <a:r>
              <a:rPr lang="en-US" altLang="zh-CN" sz="2400" dirty="0"/>
              <a:t>Lex-BFS</a:t>
            </a:r>
            <a:r>
              <a:rPr lang="zh-CN" altLang="en-US" sz="2400" dirty="0"/>
              <a:t>与传统</a:t>
            </a:r>
            <a:r>
              <a:rPr lang="en-US" altLang="zh-CN" sz="2400" dirty="0"/>
              <a:t>BFS</a:t>
            </a:r>
            <a:r>
              <a:rPr lang="zh-CN" altLang="en-US" sz="2400" dirty="0"/>
              <a:t>的表现一样，因为</a:t>
            </a:r>
            <a:r>
              <a:rPr lang="en-US" altLang="zh-CN" sz="2400" dirty="0"/>
              <a:t>Lex-BFS</a:t>
            </a:r>
            <a:r>
              <a:rPr lang="zh-CN" altLang="en-US" sz="2400" dirty="0"/>
              <a:t>仅仅是在取</a:t>
            </a:r>
            <a:r>
              <a:rPr lang="en-US" altLang="zh-CN" sz="2400" dirty="0"/>
              <a:t>Neighbor</a:t>
            </a:r>
            <a:r>
              <a:rPr lang="zh-CN" altLang="en-US" sz="2400" dirty="0"/>
              <a:t>时考虑了字典序而已；它们的时间复杂度为</a:t>
            </a:r>
            <a:r>
              <a:rPr lang="en-US" altLang="zh-CN" sz="2400" dirty="0"/>
              <a:t>O(V+E)</a:t>
            </a:r>
            <a:r>
              <a:rPr lang="zh-CN" altLang="en-US" sz="2400" dirty="0"/>
              <a:t>，其中</a:t>
            </a:r>
            <a:r>
              <a:rPr lang="en-US" altLang="zh-CN" sz="2400" dirty="0"/>
              <a:t>V</a:t>
            </a:r>
            <a:r>
              <a:rPr lang="zh-CN" altLang="en-US" sz="2400" dirty="0"/>
              <a:t>为图中顶点数目，</a:t>
            </a:r>
            <a:r>
              <a:rPr lang="en-US" altLang="zh-CN" sz="2400" dirty="0"/>
              <a:t>E</a:t>
            </a:r>
            <a:r>
              <a:rPr lang="zh-CN" altLang="en-US" sz="2400" dirty="0"/>
              <a:t>为图中边的数目；空间复杂度取决于队列的大小；</a:t>
            </a:r>
            <a:endParaRPr lang="en-US" altLang="zh-CN" sz="24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ED7151F-5E45-EACF-F41C-5355BFA0E9D6}"/>
              </a:ext>
            </a:extLst>
          </p:cNvPr>
          <p:cNvSpPr txBox="1"/>
          <p:nvPr/>
        </p:nvSpPr>
        <p:spPr>
          <a:xfrm>
            <a:off x="1019908" y="3645089"/>
            <a:ext cx="75965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从刚刚的例题来看，</a:t>
            </a:r>
            <a:r>
              <a:rPr lang="en-US" altLang="zh-CN" sz="2400" dirty="0"/>
              <a:t>Lex-BFS</a:t>
            </a:r>
            <a:r>
              <a:rPr lang="zh-CN" altLang="en-US" sz="2400" dirty="0"/>
              <a:t>比起</a:t>
            </a:r>
            <a:r>
              <a:rPr lang="en-US" altLang="zh-CN" sz="2400" dirty="0"/>
              <a:t>DFS</a:t>
            </a:r>
            <a:r>
              <a:rPr lang="zh-CN" altLang="en-US" sz="2400" dirty="0"/>
              <a:t>的解法，它更贴近人的理解，刚刚</a:t>
            </a:r>
            <a:r>
              <a:rPr lang="en-US" altLang="zh-CN" sz="2400" dirty="0"/>
              <a:t>DFS</a:t>
            </a:r>
            <a:r>
              <a:rPr lang="zh-CN" altLang="en-US" sz="2400" dirty="0"/>
              <a:t>的解法代码不是一眼就能看出在干什么的，也不是一下就能理解为什么出来的就是字典序的</a:t>
            </a:r>
          </a:p>
        </p:txBody>
      </p:sp>
    </p:spTree>
    <p:extLst>
      <p:ext uri="{BB962C8B-B14F-4D97-AF65-F5344CB8AC3E}">
        <p14:creationId xmlns:p14="http://schemas.microsoft.com/office/powerpoint/2010/main" val="305118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61F589-6D89-9C1C-0D15-7E8CD55430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8F4E17-EBF0-F1E3-FD9E-854AF5FF62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DBC4E-A295-1E49-7F10-6C8B4B3D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2C98A5D-CBE4-E584-1693-08CCFA72A62D}"/>
              </a:ext>
            </a:extLst>
          </p:cNvPr>
          <p:cNvSpPr txBox="1"/>
          <p:nvPr/>
        </p:nvSpPr>
        <p:spPr>
          <a:xfrm>
            <a:off x="4605704" y="2771041"/>
            <a:ext cx="2980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Part2  IDS</a:t>
            </a:r>
            <a:endParaRPr lang="zh-CN" altLang="en-US" sz="4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9694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61F589-6D89-9C1C-0D15-7E8CD55430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8F4E17-EBF0-F1E3-FD9E-854AF5FF62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DBC4E-A295-1E49-7F10-6C8B4B3D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585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D6AF1D0-6A03-7847-84C9-C636E8832C80}"/>
              </a:ext>
            </a:extLst>
          </p:cNvPr>
          <p:cNvSpPr txBox="1"/>
          <p:nvPr/>
        </p:nvSpPr>
        <p:spPr>
          <a:xfrm>
            <a:off x="504091" y="427892"/>
            <a:ext cx="3112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简介及适用场景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27D9D13-9CD4-29C5-8DC8-7197C2B32BA9}"/>
              </a:ext>
            </a:extLst>
          </p:cNvPr>
          <p:cNvSpPr txBox="1"/>
          <p:nvPr/>
        </p:nvSpPr>
        <p:spPr>
          <a:xfrm>
            <a:off x="709246" y="1389185"/>
            <a:ext cx="869852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简介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        IDS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（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Iterative Deepening Search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）是一种深度优先搜索（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DFS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）的变种算法。它通过逐层增加搜索深度来逐渐扩展搜索空间，直到找到目标或达到最大深度为止。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IDS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是一种在空间效率和时间效率之间取得平衡的算法，适用于一些搜索问题，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特别是在没有足够内存来执行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DFS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或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BFS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的情况下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适用场景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         IDS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适用于各种问题，特别是在搜索树的深度不确定的情况下。一些应用场景包括棋类游戏（如国际象棋和井字棋）、人工智能的状态空间搜索、路径规划问题以及图搜索等</a:t>
            </a:r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3739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61F589-6D89-9C1C-0D15-7E8CD55430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8F4E17-EBF0-F1E3-FD9E-854AF5FF62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DBC4E-A295-1E49-7F10-6C8B4B3D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D6AF1D0-6A03-7847-84C9-C636E8832C80}"/>
              </a:ext>
            </a:extLst>
          </p:cNvPr>
          <p:cNvSpPr txBox="1"/>
          <p:nvPr/>
        </p:nvSpPr>
        <p:spPr>
          <a:xfrm>
            <a:off x="504091" y="427892"/>
            <a:ext cx="3112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简介及适用场景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08E674E-9419-94BF-F5C7-07671CB2881C}"/>
              </a:ext>
            </a:extLst>
          </p:cNvPr>
          <p:cNvSpPr txBox="1"/>
          <p:nvPr/>
        </p:nvSpPr>
        <p:spPr>
          <a:xfrm>
            <a:off x="703385" y="2139180"/>
            <a:ext cx="81416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通俗一点的解释：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</a:p>
          <a:p>
            <a:r>
              <a:rPr lang="zh-CN" altLang="en-US" sz="2400" dirty="0"/>
              <a:t>        迭代加深搜索的本质还是深度优先搜索，只不过在搜索的同时带上了一个深度 </a:t>
            </a:r>
            <a:r>
              <a:rPr lang="en-US" altLang="zh-CN" sz="2400" dirty="0"/>
              <a:t>d</a:t>
            </a:r>
            <a:r>
              <a:rPr lang="zh-CN" altLang="en-US" sz="2400" dirty="0"/>
              <a:t>，当 </a:t>
            </a:r>
            <a:r>
              <a:rPr lang="en-US" altLang="zh-CN" sz="2400" dirty="0"/>
              <a:t>d </a:t>
            </a:r>
            <a:r>
              <a:rPr lang="zh-CN" altLang="en-US" sz="2400" dirty="0"/>
              <a:t>达到设定的深度时就返回，</a:t>
            </a:r>
            <a:r>
              <a:rPr lang="zh-CN" altLang="en-US" sz="2400" dirty="0">
                <a:solidFill>
                  <a:srgbClr val="FF0000"/>
                </a:solidFill>
              </a:rPr>
              <a:t>一般用于找最优解</a:t>
            </a:r>
            <a:r>
              <a:rPr lang="zh-CN" altLang="en-US" sz="2400" dirty="0"/>
              <a:t>。如果一次搜索没有找到合法的解，就让设定的深度加一，重新从根开始</a:t>
            </a:r>
          </a:p>
        </p:txBody>
      </p:sp>
    </p:spTree>
    <p:extLst>
      <p:ext uri="{BB962C8B-B14F-4D97-AF65-F5344CB8AC3E}">
        <p14:creationId xmlns:p14="http://schemas.microsoft.com/office/powerpoint/2010/main" val="961466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61F589-6D89-9C1C-0D15-7E8CD55430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8F4E17-EBF0-F1E3-FD9E-854AF5FF62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DBC4E-A295-1E49-7F10-6C8B4B3D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D6AF1D0-6A03-7847-84C9-C636E8832C80}"/>
              </a:ext>
            </a:extLst>
          </p:cNvPr>
          <p:cNvSpPr txBox="1"/>
          <p:nvPr/>
        </p:nvSpPr>
        <p:spPr>
          <a:xfrm>
            <a:off x="504091" y="427892"/>
            <a:ext cx="4097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算法的设计与分析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E111E9D-B45E-267E-D411-49C1F6468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04" y="1600200"/>
            <a:ext cx="9301403" cy="391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34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61F589-6D89-9C1C-0D15-7E8CD55430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8F4E17-EBF0-F1E3-FD9E-854AF5FF62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DBC4E-A295-1E49-7F10-6C8B4B3D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D6AF1D0-6A03-7847-84C9-C636E8832C80}"/>
              </a:ext>
            </a:extLst>
          </p:cNvPr>
          <p:cNvSpPr txBox="1"/>
          <p:nvPr/>
        </p:nvSpPr>
        <p:spPr>
          <a:xfrm>
            <a:off x="504091" y="427892"/>
            <a:ext cx="3505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算法的设计与分析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0B73B0C-7F1F-4B6A-FB00-FD088ED6BB60}"/>
              </a:ext>
            </a:extLst>
          </p:cNvPr>
          <p:cNvSpPr txBox="1"/>
          <p:nvPr/>
        </p:nvSpPr>
        <p:spPr>
          <a:xfrm>
            <a:off x="884639" y="1415853"/>
            <a:ext cx="7362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一个简单的例子</a:t>
            </a:r>
            <a:r>
              <a:rPr lang="zh-CN" altLang="en-US" dirty="0"/>
              <a:t>：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ADD86B4-4DB9-28A9-640B-04E45CC70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1" y="2141556"/>
            <a:ext cx="9080967" cy="384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5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61F589-6D89-9C1C-0D15-7E8CD55430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8F4E17-EBF0-F1E3-FD9E-854AF5FF62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DBC4E-A295-1E49-7F10-6C8B4B3D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D6AF1D0-6A03-7847-84C9-C636E8832C80}"/>
              </a:ext>
            </a:extLst>
          </p:cNvPr>
          <p:cNvSpPr txBox="1"/>
          <p:nvPr/>
        </p:nvSpPr>
        <p:spPr>
          <a:xfrm>
            <a:off x="504091" y="427892"/>
            <a:ext cx="3505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算法的设计与分析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8E27D82-1BF2-02E1-8668-FC6F8CE2FE67}"/>
              </a:ext>
            </a:extLst>
          </p:cNvPr>
          <p:cNvSpPr txBox="1"/>
          <p:nvPr/>
        </p:nvSpPr>
        <p:spPr>
          <a:xfrm>
            <a:off x="633047" y="3119725"/>
            <a:ext cx="7983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先来看看</a:t>
            </a:r>
            <a:r>
              <a:rPr lang="en-US" altLang="zh-CN" sz="2800" dirty="0"/>
              <a:t>DFS</a:t>
            </a:r>
            <a:endParaRPr lang="zh-CN" altLang="en-US" sz="28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0911B68-ED1A-24AA-4E13-0E7E3D22D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469" y="890148"/>
            <a:ext cx="4317256" cy="542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9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61F589-6D89-9C1C-0D15-7E8CD55430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8F4E17-EBF0-F1E3-FD9E-854AF5FF62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DBC4E-A295-1E49-7F10-6C8B4B3D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D6AF1D0-6A03-7847-84C9-C636E8832C80}"/>
              </a:ext>
            </a:extLst>
          </p:cNvPr>
          <p:cNvSpPr txBox="1"/>
          <p:nvPr/>
        </p:nvSpPr>
        <p:spPr>
          <a:xfrm>
            <a:off x="504091" y="427892"/>
            <a:ext cx="3505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算法的设计与分析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6D6C5A8-1065-E7CA-9ACF-D6DED2E13020}"/>
              </a:ext>
            </a:extLst>
          </p:cNvPr>
          <p:cNvSpPr txBox="1"/>
          <p:nvPr/>
        </p:nvSpPr>
        <p:spPr>
          <a:xfrm>
            <a:off x="134815" y="3204160"/>
            <a:ext cx="38744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然后回溯找最短路径</a:t>
            </a:r>
            <a:endParaRPr lang="en-US" altLang="zh-CN" sz="2800" dirty="0"/>
          </a:p>
          <a:p>
            <a:r>
              <a:rPr lang="zh-CN" altLang="en-US" sz="2800" dirty="0"/>
              <a:t>最后答案为</a:t>
            </a:r>
            <a:r>
              <a:rPr lang="en-US" altLang="zh-CN" sz="2800" dirty="0"/>
              <a:t>7</a:t>
            </a:r>
            <a:endParaRPr lang="zh-CN" altLang="en-US" sz="28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F2E7795-83C0-C995-5A0A-278C769F8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292" y="927604"/>
            <a:ext cx="4437185" cy="557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61F589-6D89-9C1C-0D15-7E8CD55430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8F4E17-EBF0-F1E3-FD9E-854AF5FF62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DBC4E-A295-1E49-7F10-6C8B4B3D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C91ECE5-46AD-1253-91F8-9EECB1D3FE23}"/>
              </a:ext>
            </a:extLst>
          </p:cNvPr>
          <p:cNvSpPr txBox="1"/>
          <p:nvPr/>
        </p:nvSpPr>
        <p:spPr>
          <a:xfrm>
            <a:off x="803031" y="612843"/>
            <a:ext cx="869852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目 录：</a:t>
            </a:r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一、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Lex-BFS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（词典序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BFS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搜索）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	1.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算法简介与适用场景</a:t>
            </a: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	2.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算法的设计与分析</a:t>
            </a: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	3.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与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DFS/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BFS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的比较</a:t>
            </a: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二、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IDS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算法（迭代深化搜索）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	1.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算法简介与适用场景</a:t>
            </a: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	2.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算法的设计与分析</a:t>
            </a: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	3.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与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DFS/BFS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的比较</a:t>
            </a:r>
          </a:p>
        </p:txBody>
      </p:sp>
    </p:spTree>
    <p:extLst>
      <p:ext uri="{BB962C8B-B14F-4D97-AF65-F5344CB8AC3E}">
        <p14:creationId xmlns:p14="http://schemas.microsoft.com/office/powerpoint/2010/main" val="1702457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61F589-6D89-9C1C-0D15-7E8CD55430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8F4E17-EBF0-F1E3-FD9E-854AF5FF62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DBC4E-A295-1E49-7F10-6C8B4B3D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D6AF1D0-6A03-7847-84C9-C636E8832C80}"/>
              </a:ext>
            </a:extLst>
          </p:cNvPr>
          <p:cNvSpPr txBox="1"/>
          <p:nvPr/>
        </p:nvSpPr>
        <p:spPr>
          <a:xfrm>
            <a:off x="504091" y="427892"/>
            <a:ext cx="3505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算法的设计与分析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2444127-8B37-D7AF-C6FF-1B7E79AFD3E1}"/>
              </a:ext>
            </a:extLst>
          </p:cNvPr>
          <p:cNvSpPr txBox="1"/>
          <p:nvPr/>
        </p:nvSpPr>
        <p:spPr>
          <a:xfrm>
            <a:off x="890954" y="1289546"/>
            <a:ext cx="6348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再来看看</a:t>
            </a:r>
            <a:r>
              <a:rPr lang="en-US" altLang="zh-CN" sz="2400" dirty="0"/>
              <a:t>IDS</a:t>
            </a:r>
            <a:r>
              <a:rPr lang="zh-CN" altLang="en-US" sz="2400" dirty="0"/>
              <a:t>的表现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CBC013C-6035-FB66-1255-DF6D88BBF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951" y="1222040"/>
            <a:ext cx="4624942" cy="517289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F3AD25F-2EC3-A08D-BE95-4DE36233FC4A}"/>
              </a:ext>
            </a:extLst>
          </p:cNvPr>
          <p:cNvSpPr txBox="1"/>
          <p:nvPr/>
        </p:nvSpPr>
        <p:spPr>
          <a:xfrm>
            <a:off x="621323" y="3130062"/>
            <a:ext cx="3165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方便起见，我们先将每个格子进行编号</a:t>
            </a:r>
          </a:p>
        </p:txBody>
      </p:sp>
    </p:spTree>
    <p:extLst>
      <p:ext uri="{BB962C8B-B14F-4D97-AF65-F5344CB8AC3E}">
        <p14:creationId xmlns:p14="http://schemas.microsoft.com/office/powerpoint/2010/main" val="190377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61F589-6D89-9C1C-0D15-7E8CD55430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8F4E17-EBF0-F1E3-FD9E-854AF5FF62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DBC4E-A295-1E49-7F10-6C8B4B3D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D6AF1D0-6A03-7847-84C9-C636E8832C80}"/>
              </a:ext>
            </a:extLst>
          </p:cNvPr>
          <p:cNvSpPr txBox="1"/>
          <p:nvPr/>
        </p:nvSpPr>
        <p:spPr>
          <a:xfrm>
            <a:off x="504091" y="427892"/>
            <a:ext cx="3505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算法的设计与分析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BBB0C7C-A1CF-8359-C5F7-AEF2D772C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245" y="1205160"/>
            <a:ext cx="7247509" cy="522494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7F34315-0DAE-3D05-620C-054EC1EA0B39}"/>
              </a:ext>
            </a:extLst>
          </p:cNvPr>
          <p:cNvSpPr txBox="1"/>
          <p:nvPr/>
        </p:nvSpPr>
        <p:spPr>
          <a:xfrm>
            <a:off x="240323" y="3083169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DFS</a:t>
            </a:r>
            <a:r>
              <a:rPr lang="zh-CN" altLang="en-US" sz="2000" dirty="0"/>
              <a:t>树</a:t>
            </a:r>
            <a:endParaRPr lang="en-US" altLang="zh-CN" sz="2000" dirty="0"/>
          </a:p>
          <a:p>
            <a:r>
              <a:rPr lang="zh-CN" altLang="en-US" sz="2000" dirty="0"/>
              <a:t>一层一层地进行</a:t>
            </a:r>
            <a:r>
              <a:rPr lang="en-US" altLang="zh-CN" sz="2000" dirty="0"/>
              <a:t>DFS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2018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61F589-6D89-9C1C-0D15-7E8CD55430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8F4E17-EBF0-F1E3-FD9E-854AF5FF62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DBC4E-A295-1E49-7F10-6C8B4B3D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D6AF1D0-6A03-7847-84C9-C636E8832C80}"/>
              </a:ext>
            </a:extLst>
          </p:cNvPr>
          <p:cNvSpPr txBox="1"/>
          <p:nvPr/>
        </p:nvSpPr>
        <p:spPr>
          <a:xfrm>
            <a:off x="504091" y="427892"/>
            <a:ext cx="3505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算法的设计与分析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BBB0C7C-A1CF-8359-C5F7-AEF2D772C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523" y="1039675"/>
            <a:ext cx="7720969" cy="556628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34EADFE-6004-9C02-A9CD-815A80E98D42}"/>
              </a:ext>
            </a:extLst>
          </p:cNvPr>
          <p:cNvSpPr/>
          <p:nvPr/>
        </p:nvSpPr>
        <p:spPr>
          <a:xfrm>
            <a:off x="1459523" y="1682262"/>
            <a:ext cx="7720969" cy="3195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EBDD7E8-C3B0-8065-E421-2F79CB56DFB0}"/>
              </a:ext>
            </a:extLst>
          </p:cNvPr>
          <p:cNvSpPr/>
          <p:nvPr/>
        </p:nvSpPr>
        <p:spPr>
          <a:xfrm>
            <a:off x="1459522" y="2227630"/>
            <a:ext cx="7720969" cy="3195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E963AB2-9DBA-DEA4-375C-ADE271A47191}"/>
              </a:ext>
            </a:extLst>
          </p:cNvPr>
          <p:cNvSpPr/>
          <p:nvPr/>
        </p:nvSpPr>
        <p:spPr>
          <a:xfrm>
            <a:off x="1459521" y="2699163"/>
            <a:ext cx="7720969" cy="3195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D10243D-76C2-95C5-F066-8457491F47A0}"/>
              </a:ext>
            </a:extLst>
          </p:cNvPr>
          <p:cNvSpPr/>
          <p:nvPr/>
        </p:nvSpPr>
        <p:spPr>
          <a:xfrm>
            <a:off x="1459521" y="3190386"/>
            <a:ext cx="7720969" cy="3195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2D0CC3E-F114-D293-1187-84F9AE62F6EF}"/>
              </a:ext>
            </a:extLst>
          </p:cNvPr>
          <p:cNvSpPr/>
          <p:nvPr/>
        </p:nvSpPr>
        <p:spPr>
          <a:xfrm>
            <a:off x="1459520" y="3696029"/>
            <a:ext cx="7720969" cy="3195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B35A099-2150-097B-2EA8-5CF27445F9EF}"/>
              </a:ext>
            </a:extLst>
          </p:cNvPr>
          <p:cNvSpPr/>
          <p:nvPr/>
        </p:nvSpPr>
        <p:spPr>
          <a:xfrm>
            <a:off x="1459520" y="4241397"/>
            <a:ext cx="7720969" cy="3195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1D6423B-3AAB-45CB-C831-175DCBAC4052}"/>
              </a:ext>
            </a:extLst>
          </p:cNvPr>
          <p:cNvSpPr/>
          <p:nvPr/>
        </p:nvSpPr>
        <p:spPr>
          <a:xfrm>
            <a:off x="1459520" y="4752879"/>
            <a:ext cx="7720969" cy="3195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FC26ED2-1742-41B4-0915-DFE376B820AA}"/>
              </a:ext>
            </a:extLst>
          </p:cNvPr>
          <p:cNvSpPr/>
          <p:nvPr/>
        </p:nvSpPr>
        <p:spPr>
          <a:xfrm>
            <a:off x="1459520" y="5440860"/>
            <a:ext cx="7720969" cy="3195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CCF85C8-6141-E4F4-679C-5CE1A93FBB28}"/>
              </a:ext>
            </a:extLst>
          </p:cNvPr>
          <p:cNvSpPr/>
          <p:nvPr/>
        </p:nvSpPr>
        <p:spPr>
          <a:xfrm>
            <a:off x="1459519" y="6112131"/>
            <a:ext cx="7720969" cy="3195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18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61F589-6D89-9C1C-0D15-7E8CD55430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8F4E17-EBF0-F1E3-FD9E-854AF5FF62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DBC4E-A295-1E49-7F10-6C8B4B3D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D6AF1D0-6A03-7847-84C9-C636E8832C80}"/>
              </a:ext>
            </a:extLst>
          </p:cNvPr>
          <p:cNvSpPr txBox="1"/>
          <p:nvPr/>
        </p:nvSpPr>
        <p:spPr>
          <a:xfrm>
            <a:off x="504091" y="427892"/>
            <a:ext cx="3505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3.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与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DFS/BFS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的比较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113315E-E377-6363-7011-44665566B804}"/>
              </a:ext>
            </a:extLst>
          </p:cNvPr>
          <p:cNvSpPr txBox="1"/>
          <p:nvPr/>
        </p:nvSpPr>
        <p:spPr>
          <a:xfrm>
            <a:off x="762000" y="1379004"/>
            <a:ext cx="898573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i="0" dirty="0">
                <a:effectLst/>
                <a:latin typeface="Söhne"/>
              </a:rPr>
              <a:t>与</a:t>
            </a:r>
            <a:r>
              <a:rPr lang="en-US" altLang="zh-CN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BFS</a:t>
            </a:r>
            <a:r>
              <a:rPr lang="zh-CN" altLang="en-US" sz="2800" b="1" i="0" dirty="0">
                <a:effectLst/>
                <a:latin typeface="Söhne"/>
              </a:rPr>
              <a:t>比较：</a:t>
            </a:r>
            <a:endParaRPr lang="zh-CN" altLang="en-US" sz="2800" b="0" i="0" dirty="0"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sz="2000" b="1" i="0" dirty="0">
                <a:effectLst/>
                <a:latin typeface="Söhne"/>
              </a:rPr>
              <a:t>相似点：</a:t>
            </a:r>
            <a:r>
              <a:rPr lang="zh-CN" altLang="en-US" sz="2000" b="0" i="0" dirty="0">
                <a:effectLst/>
                <a:latin typeface="Söhne"/>
              </a:rPr>
              <a:t> </a:t>
            </a:r>
            <a:r>
              <a:rPr lang="en-US" altLang="zh-CN" sz="2000" b="0" i="0" dirty="0">
                <a:effectLst/>
              </a:rPr>
              <a:t>IDS</a:t>
            </a:r>
            <a:r>
              <a:rPr lang="zh-CN" altLang="en-US" sz="2000" b="0" i="0" dirty="0">
                <a:effectLst/>
                <a:latin typeface="Söhne"/>
              </a:rPr>
              <a:t>与</a:t>
            </a:r>
            <a:r>
              <a:rPr lang="en-US" altLang="zh-CN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BFS</a:t>
            </a:r>
            <a:r>
              <a:rPr lang="zh-CN" altLang="en-US" sz="2000" b="0" i="0" dirty="0">
                <a:effectLst/>
                <a:latin typeface="Söhne"/>
              </a:rPr>
              <a:t>一样，都可以找到最短路径或最浅的解，而不会陷入深度较大的分支。它们都可以处理深度不确定的搜索空间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sz="2000" b="1" i="0" dirty="0">
                <a:effectLst/>
                <a:latin typeface="Söhne"/>
              </a:rPr>
              <a:t>不同点：</a:t>
            </a:r>
            <a:r>
              <a:rPr lang="zh-CN" altLang="en-US" sz="2000" b="0" i="0" dirty="0">
                <a:effectLst/>
                <a:latin typeface="Söhne"/>
              </a:rPr>
              <a:t> </a:t>
            </a:r>
            <a:r>
              <a:rPr lang="en-US" altLang="zh-CN" sz="2000" b="0" i="0" dirty="0">
                <a:effectLst/>
                <a:latin typeface="+mj-lt"/>
              </a:rPr>
              <a:t>IDS</a:t>
            </a:r>
            <a:r>
              <a:rPr lang="zh-CN" altLang="en-US" sz="2000" b="0" i="0" dirty="0">
                <a:effectLst/>
                <a:latin typeface="Söhne"/>
              </a:rPr>
              <a:t>采用深度优先搜索的策略，但在每一轮中限制了搜索深度。与</a:t>
            </a:r>
            <a:r>
              <a:rPr lang="en-US" altLang="zh-CN" sz="2000" b="0" i="0" dirty="0">
                <a:effectLst/>
                <a:latin typeface="Söhne"/>
              </a:rPr>
              <a:t>BFS</a:t>
            </a:r>
            <a:r>
              <a:rPr lang="zh-CN" altLang="en-US" sz="2000" b="0" i="0" dirty="0">
                <a:effectLst/>
                <a:latin typeface="Söhne"/>
              </a:rPr>
              <a:t>相比，</a:t>
            </a:r>
            <a:r>
              <a:rPr lang="zh-CN" altLang="en-US" sz="2000" b="0" i="0" dirty="0">
                <a:solidFill>
                  <a:srgbClr val="FF0000"/>
                </a:solidFill>
                <a:effectLst/>
                <a:latin typeface="Söhne"/>
              </a:rPr>
              <a:t>它在空间上更加节省</a:t>
            </a:r>
            <a:r>
              <a:rPr lang="zh-CN" altLang="en-US" sz="2000" b="0" i="0" dirty="0">
                <a:effectLst/>
                <a:latin typeface="Söhne"/>
              </a:rPr>
              <a:t>，因为不需要存储整个层级的节点</a:t>
            </a:r>
            <a:endParaRPr lang="en-US" altLang="zh-CN" sz="2000" b="0" i="0" dirty="0"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zh-CN" altLang="en-US" sz="2000" b="0" i="0" dirty="0">
              <a:effectLst/>
              <a:latin typeface="Söhne"/>
            </a:endParaRPr>
          </a:p>
          <a:p>
            <a:pPr algn="l"/>
            <a:r>
              <a:rPr lang="zh-CN" altLang="en-US" sz="2800" b="1" i="0" dirty="0">
                <a:effectLst/>
                <a:latin typeface="Söhne"/>
              </a:rPr>
              <a:t>与</a:t>
            </a:r>
            <a:r>
              <a:rPr lang="en-US" altLang="zh-CN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DFS</a:t>
            </a:r>
            <a:r>
              <a:rPr lang="zh-CN" altLang="en-US" sz="2800" b="1" i="0" dirty="0">
                <a:effectLst/>
                <a:latin typeface="Söhne"/>
              </a:rPr>
              <a:t>比较：</a:t>
            </a:r>
            <a:endParaRPr lang="zh-CN" altLang="en-US" sz="2800" b="0" i="0" dirty="0"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sz="2000" b="1" i="0" dirty="0">
                <a:effectLst/>
                <a:latin typeface="Söhne"/>
              </a:rPr>
              <a:t>相似点：</a:t>
            </a:r>
            <a:r>
              <a:rPr lang="zh-CN" altLang="en-US" sz="2000" b="0" i="0" dirty="0">
                <a:effectLst/>
                <a:latin typeface="Söhne"/>
              </a:rPr>
              <a:t> </a:t>
            </a:r>
            <a:r>
              <a:rPr lang="en-US" altLang="zh-CN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IDS</a:t>
            </a:r>
            <a:r>
              <a:rPr lang="zh-CN" altLang="en-US" sz="2000" b="0" i="0" dirty="0">
                <a:effectLst/>
                <a:latin typeface="Söhne"/>
              </a:rPr>
              <a:t>与</a:t>
            </a:r>
            <a:r>
              <a:rPr lang="en-US" altLang="zh-CN" sz="2000" b="0" i="0" dirty="0">
                <a:effectLst/>
                <a:latin typeface="+mj-lt"/>
              </a:rPr>
              <a:t>DFS</a:t>
            </a:r>
            <a:r>
              <a:rPr lang="zh-CN" altLang="en-US" sz="2000" b="0" i="0" dirty="0">
                <a:effectLst/>
                <a:latin typeface="Söhne"/>
              </a:rPr>
              <a:t>都是深度优先搜索的算法，它们可以处理深度不确定的搜索空间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sz="2000" b="1" i="0" dirty="0">
                <a:effectLst/>
                <a:latin typeface="Söhne"/>
              </a:rPr>
              <a:t>不同点：</a:t>
            </a:r>
            <a:r>
              <a:rPr lang="zh-CN" altLang="en-US" sz="2000" b="0" i="0" dirty="0">
                <a:effectLst/>
                <a:latin typeface="Söhne"/>
              </a:rPr>
              <a:t> 主要区别在于深度限制。</a:t>
            </a:r>
            <a:r>
              <a:rPr lang="en-US" altLang="zh-CN" sz="2000" b="0" i="0" dirty="0">
                <a:effectLst/>
                <a:latin typeface="+mj-lt"/>
              </a:rPr>
              <a:t>DFS</a:t>
            </a:r>
            <a:r>
              <a:rPr lang="zh-CN" altLang="en-US" sz="2000" b="0" i="0" dirty="0">
                <a:effectLst/>
                <a:latin typeface="Söhne"/>
              </a:rPr>
              <a:t>不限制搜索深度，可能会陷入深度较大的分支，而</a:t>
            </a:r>
            <a:r>
              <a:rPr lang="en-US" altLang="zh-CN" sz="2000" b="0" i="0" dirty="0">
                <a:effectLst/>
                <a:latin typeface="+mj-lt"/>
              </a:rPr>
              <a:t>IDS</a:t>
            </a:r>
            <a:r>
              <a:rPr lang="zh-CN" altLang="en-US" sz="2000" b="0" i="0" dirty="0">
                <a:effectLst/>
                <a:latin typeface="Söhne"/>
              </a:rPr>
              <a:t>在每一轮中限制了搜索深度，因此能够在一定程度上避免深度过大的情况。然而，</a:t>
            </a:r>
            <a:r>
              <a:rPr lang="en-US" altLang="zh-CN" sz="2000" b="0" i="0" dirty="0">
                <a:solidFill>
                  <a:srgbClr val="FF0000"/>
                </a:solidFill>
                <a:effectLst/>
                <a:latin typeface="+mj-lt"/>
              </a:rPr>
              <a:t>IDS</a:t>
            </a:r>
            <a:r>
              <a:rPr lang="zh-CN" altLang="en-US" sz="2000" b="0" i="0" dirty="0">
                <a:solidFill>
                  <a:srgbClr val="FF0000"/>
                </a:solidFill>
                <a:effectLst/>
                <a:latin typeface="Söhne"/>
              </a:rPr>
              <a:t>可能需要多次遍历相同的节点，因此在某些情况下效率较低</a:t>
            </a:r>
          </a:p>
          <a:p>
            <a:pPr algn="l"/>
            <a:endParaRPr lang="zh-CN" altLang="en-US" sz="2000" b="0" i="0" dirty="0">
              <a:solidFill>
                <a:srgbClr val="D1D5DB"/>
              </a:solidFill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718220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61F589-6D89-9C1C-0D15-7E8CD55430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8F4E17-EBF0-F1E3-FD9E-854AF5FF62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DBC4E-A295-1E49-7F10-6C8B4B3D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D6AF1D0-6A03-7847-84C9-C636E8832C80}"/>
              </a:ext>
            </a:extLst>
          </p:cNvPr>
          <p:cNvSpPr txBox="1"/>
          <p:nvPr/>
        </p:nvSpPr>
        <p:spPr>
          <a:xfrm>
            <a:off x="504091" y="427892"/>
            <a:ext cx="3505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3.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与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DFS/BFS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的比较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113315E-E377-6363-7011-44665566B804}"/>
              </a:ext>
            </a:extLst>
          </p:cNvPr>
          <p:cNvSpPr txBox="1"/>
          <p:nvPr/>
        </p:nvSpPr>
        <p:spPr>
          <a:xfrm>
            <a:off x="785446" y="2047766"/>
            <a:ext cx="89857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zh-CN" altLang="en-US" sz="2800" b="1" i="0" dirty="0">
                <a:effectLst/>
                <a:latin typeface="Söhne"/>
              </a:rPr>
              <a:t>优点：</a:t>
            </a:r>
            <a:r>
              <a:rPr lang="zh-CN" altLang="en-US" sz="2800" b="0" i="0" dirty="0">
                <a:effectLst/>
                <a:latin typeface="Söhne"/>
              </a:rPr>
              <a:t> </a:t>
            </a:r>
            <a:r>
              <a:rPr lang="en-US" altLang="zh-CN" sz="2800" b="0" i="0" dirty="0">
                <a:effectLst/>
                <a:latin typeface="+mj-lt"/>
              </a:rPr>
              <a:t>IDS</a:t>
            </a:r>
            <a:r>
              <a:rPr lang="zh-CN" altLang="en-US" sz="2800" b="0" i="0" dirty="0">
                <a:effectLst/>
                <a:latin typeface="Söhne"/>
              </a:rPr>
              <a:t>的主要优点是它可以在</a:t>
            </a:r>
            <a:r>
              <a:rPr lang="zh-CN" altLang="en-US" sz="2800" b="0" i="0" dirty="0">
                <a:solidFill>
                  <a:srgbClr val="FF0000"/>
                </a:solidFill>
                <a:effectLst/>
                <a:latin typeface="Söhne"/>
              </a:rPr>
              <a:t>空间上更加高效</a:t>
            </a:r>
            <a:r>
              <a:rPr lang="zh-CN" altLang="en-US" sz="2800" b="0" i="0" dirty="0">
                <a:effectLst/>
                <a:latin typeface="Söhne"/>
              </a:rPr>
              <a:t>，因为它只需要存储当前深度的节点。它也保证找到最浅的解</a:t>
            </a:r>
            <a:endParaRPr lang="en-US" altLang="zh-CN" sz="2800" b="0" i="0" dirty="0"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zh-CN" altLang="en-US" sz="2800" b="0" i="0" dirty="0"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sz="2800" b="1" i="0" dirty="0">
                <a:effectLst/>
                <a:latin typeface="Söhne"/>
              </a:rPr>
              <a:t>缺点：</a:t>
            </a:r>
            <a:r>
              <a:rPr lang="zh-CN" altLang="en-US" sz="2800" dirty="0">
                <a:latin typeface="+mj-lt"/>
              </a:rPr>
              <a:t> </a:t>
            </a:r>
            <a:r>
              <a:rPr lang="en-US" altLang="zh-CN" sz="2800" b="0" i="0" dirty="0">
                <a:effectLst/>
                <a:latin typeface="+mj-lt"/>
              </a:rPr>
              <a:t>IDS</a:t>
            </a:r>
            <a:r>
              <a:rPr lang="zh-CN" altLang="en-US" sz="2800" b="0" i="0" dirty="0">
                <a:effectLst/>
                <a:latin typeface="Söhne"/>
              </a:rPr>
              <a:t>的主要缺点是在某些情况下</a:t>
            </a:r>
            <a:r>
              <a:rPr lang="zh-CN" altLang="en-US" sz="2800" b="0" i="0" dirty="0">
                <a:solidFill>
                  <a:srgbClr val="FF0000"/>
                </a:solidFill>
                <a:effectLst/>
                <a:latin typeface="Söhne"/>
              </a:rPr>
              <a:t>可能需要多次遍历相同的节点，导致时间效率较低</a:t>
            </a:r>
            <a:r>
              <a:rPr lang="zh-CN" altLang="en-US" sz="2800" b="0" i="0" dirty="0">
                <a:effectLst/>
                <a:latin typeface="Söhne"/>
              </a:rPr>
              <a:t>。此外，如果最大深度设置不合理，可能会导致算法无法找到解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500D99F-DA97-50A4-4F61-3127B15A80A1}"/>
              </a:ext>
            </a:extLst>
          </p:cNvPr>
          <p:cNvSpPr txBox="1"/>
          <p:nvPr/>
        </p:nvSpPr>
        <p:spPr>
          <a:xfrm>
            <a:off x="3698631" y="5615354"/>
            <a:ext cx="4026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B0F0"/>
                </a:solidFill>
              </a:rPr>
              <a:t>时间和空间的平衡！</a:t>
            </a:r>
          </a:p>
        </p:txBody>
      </p:sp>
    </p:spTree>
    <p:extLst>
      <p:ext uri="{BB962C8B-B14F-4D97-AF65-F5344CB8AC3E}">
        <p14:creationId xmlns:p14="http://schemas.microsoft.com/office/powerpoint/2010/main" val="130579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61F589-6D89-9C1C-0D15-7E8CD55430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8F4E17-EBF0-F1E3-FD9E-854AF5FF62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DBC4E-A295-1E49-7F10-6C8B4B3D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2EA1D5E-D48B-3184-D5D6-BD9124C3DBD7}"/>
              </a:ext>
            </a:extLst>
          </p:cNvPr>
          <p:cNvSpPr txBox="1"/>
          <p:nvPr/>
        </p:nvSpPr>
        <p:spPr>
          <a:xfrm>
            <a:off x="3801207" y="2497975"/>
            <a:ext cx="458958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/>
              <a:t>Thanks</a:t>
            </a:r>
            <a:endParaRPr lang="zh-CN" altLang="en-US" sz="11500" dirty="0"/>
          </a:p>
        </p:txBody>
      </p:sp>
    </p:spTree>
    <p:extLst>
      <p:ext uri="{BB962C8B-B14F-4D97-AF65-F5344CB8AC3E}">
        <p14:creationId xmlns:p14="http://schemas.microsoft.com/office/powerpoint/2010/main" val="1892091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61F589-6D89-9C1C-0D15-7E8CD55430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8F4E17-EBF0-F1E3-FD9E-854AF5FF62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DBC4E-A295-1E49-7F10-6C8B4B3D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2C98A5D-CBE4-E584-1693-08CCFA72A62D}"/>
              </a:ext>
            </a:extLst>
          </p:cNvPr>
          <p:cNvSpPr txBox="1"/>
          <p:nvPr/>
        </p:nvSpPr>
        <p:spPr>
          <a:xfrm>
            <a:off x="3474428" y="2771041"/>
            <a:ext cx="445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Part1  Lex-BFS</a:t>
            </a:r>
            <a:endParaRPr lang="zh-CN" altLang="en-US" sz="4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192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61F589-6D89-9C1C-0D15-7E8CD55430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8F4E17-EBF0-F1E3-FD9E-854AF5FF62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DBC4E-A295-1E49-7F10-6C8B4B3D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585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D6AF1D0-6A03-7847-84C9-C636E8832C80}"/>
              </a:ext>
            </a:extLst>
          </p:cNvPr>
          <p:cNvSpPr txBox="1"/>
          <p:nvPr/>
        </p:nvSpPr>
        <p:spPr>
          <a:xfrm>
            <a:off x="504091" y="427892"/>
            <a:ext cx="3112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简介及适用场景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27D9D13-9CD4-29C5-8DC8-7197C2B32BA9}"/>
              </a:ext>
            </a:extLst>
          </p:cNvPr>
          <p:cNvSpPr txBox="1"/>
          <p:nvPr/>
        </p:nvSpPr>
        <p:spPr>
          <a:xfrm>
            <a:off x="709246" y="1389185"/>
            <a:ext cx="86985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简介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    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词典序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BFS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Lexicographic Breadth-First Search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是一种基于广度优先搜索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BFS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的扩展算法。与传统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BFS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不同，词典序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BFS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在扩展节点时按照字典序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即字母顺序或数字顺序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进行排序。这意味着它首先考虑以字母顺序较小的节点，然后再考虑字母顺序较大的节点</a:t>
            </a:r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适用场景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    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词典序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BFS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通常应用于组合问题、弦图等，其中需要生成按照字典序排列的组合或排列。它还用于任何需要按照特定顺序生成解决方案的问题</a:t>
            </a:r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7827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61F589-6D89-9C1C-0D15-7E8CD55430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8F4E17-EBF0-F1E3-FD9E-854AF5FF62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DBC4E-A295-1E49-7F10-6C8B4B3D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D6AF1D0-6A03-7847-84C9-C636E8832C80}"/>
              </a:ext>
            </a:extLst>
          </p:cNvPr>
          <p:cNvSpPr txBox="1"/>
          <p:nvPr/>
        </p:nvSpPr>
        <p:spPr>
          <a:xfrm>
            <a:off x="504091" y="427892"/>
            <a:ext cx="3481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算法的设计与分析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EDCA9FD-D41E-EC4A-B0CA-5D25154B9D1B}"/>
              </a:ext>
            </a:extLst>
          </p:cNvPr>
          <p:cNvSpPr txBox="1"/>
          <p:nvPr/>
        </p:nvSpPr>
        <p:spPr>
          <a:xfrm>
            <a:off x="1524000" y="1188224"/>
            <a:ext cx="783687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i="0" dirty="0">
                <a:effectLst/>
                <a:latin typeface="Söhne"/>
              </a:rPr>
              <a:t>算法设计：</a:t>
            </a:r>
            <a:r>
              <a:rPr lang="zh-CN" altLang="en-US" sz="2400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zh-CN" altLang="en-US" sz="2400" b="0" i="0" dirty="0">
                <a:effectLst/>
                <a:latin typeface="Söhne"/>
              </a:rPr>
              <a:t>词典序</a:t>
            </a:r>
            <a:r>
              <a:rPr lang="en-US" altLang="zh-CN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BFS</a:t>
            </a:r>
            <a:r>
              <a:rPr lang="zh-CN" altLang="en-US" sz="2400" b="0" i="0" dirty="0">
                <a:effectLst/>
                <a:latin typeface="Söhne"/>
              </a:rPr>
              <a:t>的设计与传统</a:t>
            </a:r>
            <a:r>
              <a:rPr lang="en-US" altLang="zh-CN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BFS</a:t>
            </a:r>
            <a:r>
              <a:rPr lang="zh-CN" altLang="en-US" sz="2400" b="0" i="0" dirty="0">
                <a:effectLst/>
                <a:latin typeface="Söhne"/>
              </a:rPr>
              <a:t>相似，但有一个关键区别：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Söhne"/>
              </a:rPr>
              <a:t>在扩展节点时，节点会按照字典序进行排序</a:t>
            </a:r>
            <a:r>
              <a:rPr lang="zh-CN" altLang="en-US" sz="2400" b="0" i="0" dirty="0">
                <a:effectLst/>
                <a:latin typeface="Söhne"/>
              </a:rPr>
              <a:t>。以下是算法设计步骤：</a:t>
            </a:r>
            <a:endParaRPr lang="en-US" altLang="zh-CN" sz="2400" b="0" i="0" dirty="0">
              <a:effectLst/>
              <a:latin typeface="Söhne"/>
            </a:endParaRPr>
          </a:p>
          <a:p>
            <a:endParaRPr lang="en-US" altLang="zh-CN" sz="2400" b="0" i="0" dirty="0">
              <a:effectLst/>
              <a:latin typeface="Söhne"/>
            </a:endParaRPr>
          </a:p>
          <a:p>
            <a:r>
              <a:rPr lang="en-US" altLang="zh-CN" sz="2400" dirty="0"/>
              <a:t>1.</a:t>
            </a:r>
            <a:r>
              <a:rPr lang="zh-CN" altLang="en-US" sz="2400" dirty="0"/>
              <a:t>初始化队列，将起始节点放入队列中</a:t>
            </a:r>
            <a:endParaRPr lang="en-US" altLang="zh-CN" sz="2400" dirty="0"/>
          </a:p>
          <a:p>
            <a:endParaRPr lang="zh-CN" altLang="en-US" sz="2400" dirty="0"/>
          </a:p>
          <a:p>
            <a:r>
              <a:rPr lang="en-US" altLang="zh-CN" sz="2400" dirty="0"/>
              <a:t>2.</a:t>
            </a:r>
            <a:r>
              <a:rPr lang="zh-CN" altLang="en-US" sz="2400" dirty="0"/>
              <a:t>进入循环，直到队列为空为止：</a:t>
            </a:r>
          </a:p>
          <a:p>
            <a:r>
              <a:rPr lang="en-US" altLang="zh-CN" sz="2400" dirty="0"/>
              <a:t>	a. </a:t>
            </a:r>
            <a:r>
              <a:rPr lang="zh-CN" altLang="en-US" sz="2400" dirty="0"/>
              <a:t>从队列中取出一个节点</a:t>
            </a:r>
          </a:p>
          <a:p>
            <a:r>
              <a:rPr lang="en-US" altLang="zh-CN" sz="2400" dirty="0"/>
              <a:t>	b. </a:t>
            </a:r>
            <a:r>
              <a:rPr lang="zh-CN" altLang="en-US" sz="2400" dirty="0"/>
              <a:t>计算该节点的子节点（邻居）</a:t>
            </a:r>
          </a:p>
          <a:p>
            <a:r>
              <a:rPr lang="en-US" altLang="zh-CN" sz="2400" dirty="0"/>
              <a:t>	c. </a:t>
            </a:r>
            <a:r>
              <a:rPr lang="zh-CN" altLang="en-US" sz="2400" dirty="0">
                <a:solidFill>
                  <a:srgbClr val="FF0000"/>
                </a:solidFill>
              </a:rPr>
              <a:t>对子节点进行字典序排序</a:t>
            </a:r>
          </a:p>
          <a:p>
            <a:r>
              <a:rPr lang="en-US" altLang="zh-CN" sz="2400" dirty="0"/>
              <a:t>	d. </a:t>
            </a:r>
            <a:r>
              <a:rPr lang="zh-CN" altLang="en-US" sz="2400" dirty="0"/>
              <a:t>将排序后的子节点依次加入队列中</a:t>
            </a:r>
            <a:endParaRPr lang="en-US" altLang="zh-CN" sz="2400" dirty="0"/>
          </a:p>
          <a:p>
            <a:endParaRPr lang="zh-CN" altLang="en-US" sz="2400" dirty="0"/>
          </a:p>
          <a:p>
            <a:r>
              <a:rPr lang="en-US" altLang="zh-CN" sz="2400" dirty="0"/>
              <a:t>3.</a:t>
            </a:r>
            <a:r>
              <a:rPr lang="zh-CN" altLang="en-US" sz="2400" dirty="0"/>
              <a:t>当搜索结束时，可以得到按照字典序排列的解决方案</a:t>
            </a:r>
          </a:p>
        </p:txBody>
      </p:sp>
    </p:spTree>
    <p:extLst>
      <p:ext uri="{BB962C8B-B14F-4D97-AF65-F5344CB8AC3E}">
        <p14:creationId xmlns:p14="http://schemas.microsoft.com/office/powerpoint/2010/main" val="270610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61F589-6D89-9C1C-0D15-7E8CD55430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8F4E17-EBF0-F1E3-FD9E-854AF5FF62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DBC4E-A295-1E49-7F10-6C8B4B3D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D6AF1D0-6A03-7847-84C9-C636E8832C80}"/>
              </a:ext>
            </a:extLst>
          </p:cNvPr>
          <p:cNvSpPr txBox="1"/>
          <p:nvPr/>
        </p:nvSpPr>
        <p:spPr>
          <a:xfrm>
            <a:off x="504091" y="427892"/>
            <a:ext cx="347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算法的设计与分析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DF290E9-D042-DCE0-76F0-B91A1E40B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1" y="1038263"/>
            <a:ext cx="3733276" cy="5732585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333FEE53-0FF8-D638-2BB0-012430CEBBF8}"/>
              </a:ext>
            </a:extLst>
          </p:cNvPr>
          <p:cNvCxnSpPr/>
          <p:nvPr/>
        </p:nvCxnSpPr>
        <p:spPr>
          <a:xfrm flipV="1">
            <a:off x="3604846" y="5533292"/>
            <a:ext cx="1541585" cy="762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32A48BE3-C551-F585-9CDA-50616FCAD528}"/>
              </a:ext>
            </a:extLst>
          </p:cNvPr>
          <p:cNvCxnSpPr>
            <a:cxnSpLocks/>
          </p:cNvCxnSpPr>
          <p:nvPr/>
        </p:nvCxnSpPr>
        <p:spPr>
          <a:xfrm flipV="1">
            <a:off x="2795953" y="2986742"/>
            <a:ext cx="2356339" cy="36817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ED7C88A7-8D3B-1641-19D2-8DF5B5FAABA2}"/>
              </a:ext>
            </a:extLst>
          </p:cNvPr>
          <p:cNvSpPr txBox="1"/>
          <p:nvPr/>
        </p:nvSpPr>
        <p:spPr>
          <a:xfrm>
            <a:off x="5257276" y="2523922"/>
            <a:ext cx="6073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这里使用了</a:t>
            </a:r>
            <a:r>
              <a:rPr lang="en-US" altLang="zh-CN" sz="2400" dirty="0"/>
              <a:t>Dequeue</a:t>
            </a:r>
            <a:r>
              <a:rPr lang="zh-CN" altLang="en-US" sz="2400" dirty="0"/>
              <a:t>，</a:t>
            </a:r>
            <a:endParaRPr lang="en-US" altLang="zh-CN" sz="2400" dirty="0"/>
          </a:p>
          <a:p>
            <a:r>
              <a:rPr lang="zh-CN" altLang="en-US" sz="2400" dirty="0"/>
              <a:t>也可以使用</a:t>
            </a:r>
            <a:r>
              <a:rPr lang="en-US" altLang="zh-CN" sz="2400" dirty="0"/>
              <a:t>queue</a:t>
            </a:r>
            <a:endParaRPr lang="zh-CN" altLang="en-US" sz="24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57B02DD-A97C-0C88-38FA-4C447B6C2BE8}"/>
              </a:ext>
            </a:extLst>
          </p:cNvPr>
          <p:cNvSpPr txBox="1"/>
          <p:nvPr/>
        </p:nvSpPr>
        <p:spPr>
          <a:xfrm>
            <a:off x="5310554" y="4911522"/>
            <a:ext cx="4085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按字典序对当前节点的邻居进行排序，然后访问，这是最重要的一段</a:t>
            </a:r>
          </a:p>
        </p:txBody>
      </p:sp>
    </p:spTree>
    <p:extLst>
      <p:ext uri="{BB962C8B-B14F-4D97-AF65-F5344CB8AC3E}">
        <p14:creationId xmlns:p14="http://schemas.microsoft.com/office/powerpoint/2010/main" val="361842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61F589-6D89-9C1C-0D15-7E8CD55430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8F4E17-EBF0-F1E3-FD9E-854AF5FF62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DBC4E-A295-1E49-7F10-6C8B4B3D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99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D6AF1D0-6A03-7847-84C9-C636E8832C80}"/>
              </a:ext>
            </a:extLst>
          </p:cNvPr>
          <p:cNvSpPr txBox="1"/>
          <p:nvPr/>
        </p:nvSpPr>
        <p:spPr>
          <a:xfrm>
            <a:off x="504091" y="427892"/>
            <a:ext cx="3481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算法的设计与分析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CBAB5D6-8DD6-9D03-C8F9-63E4F3FEE323}"/>
              </a:ext>
            </a:extLst>
          </p:cNvPr>
          <p:cNvSpPr txBox="1"/>
          <p:nvPr/>
        </p:nvSpPr>
        <p:spPr>
          <a:xfrm>
            <a:off x="779584" y="2270702"/>
            <a:ext cx="85930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最简单的例子：</a:t>
            </a:r>
            <a:endParaRPr lang="en-US" altLang="zh-CN" sz="3600" dirty="0"/>
          </a:p>
          <a:p>
            <a:endParaRPr lang="en-US" altLang="zh-CN" sz="3600" dirty="0"/>
          </a:p>
          <a:p>
            <a:r>
              <a:rPr lang="en-US" altLang="zh-CN" sz="3600" dirty="0"/>
              <a:t>	</a:t>
            </a:r>
            <a:r>
              <a:rPr lang="zh-CN" altLang="en-US" sz="3600" dirty="0"/>
              <a:t>请按字典序输出</a:t>
            </a:r>
            <a:r>
              <a:rPr lang="en-US" altLang="zh-CN" sz="3600" dirty="0"/>
              <a:t>1</a:t>
            </a:r>
            <a:r>
              <a:rPr lang="zh-CN" altLang="en-US" sz="3600" dirty="0"/>
              <a:t>，</a:t>
            </a:r>
            <a:r>
              <a:rPr lang="en-US" altLang="zh-CN" sz="3600" dirty="0"/>
              <a:t>2</a:t>
            </a:r>
            <a:r>
              <a:rPr lang="zh-CN" altLang="en-US" sz="3600" dirty="0"/>
              <a:t>，</a:t>
            </a:r>
            <a:r>
              <a:rPr lang="en-US" altLang="zh-CN" sz="3600" dirty="0"/>
              <a:t>3</a:t>
            </a:r>
            <a:r>
              <a:rPr lang="zh-CN" altLang="en-US" sz="3600" dirty="0"/>
              <a:t>，</a:t>
            </a:r>
            <a:r>
              <a:rPr lang="en-US" altLang="zh-CN" sz="3600" dirty="0"/>
              <a:t>4</a:t>
            </a:r>
            <a:r>
              <a:rPr lang="zh-CN" altLang="en-US" sz="3600" dirty="0"/>
              <a:t>的全排列</a:t>
            </a:r>
          </a:p>
        </p:txBody>
      </p:sp>
    </p:spTree>
    <p:extLst>
      <p:ext uri="{BB962C8B-B14F-4D97-AF65-F5344CB8AC3E}">
        <p14:creationId xmlns:p14="http://schemas.microsoft.com/office/powerpoint/2010/main" val="2831923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61F589-6D89-9C1C-0D15-7E8CD55430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8F4E17-EBF0-F1E3-FD9E-854AF5FF62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DBC4E-A295-1E49-7F10-6C8B4B3D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D6AF1D0-6A03-7847-84C9-C636E8832C80}"/>
              </a:ext>
            </a:extLst>
          </p:cNvPr>
          <p:cNvSpPr txBox="1"/>
          <p:nvPr/>
        </p:nvSpPr>
        <p:spPr>
          <a:xfrm>
            <a:off x="504091" y="427892"/>
            <a:ext cx="3481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算法的设计与分析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313170B-F646-5602-FB1A-FEC6A4988944}"/>
              </a:ext>
            </a:extLst>
          </p:cNvPr>
          <p:cNvSpPr txBox="1"/>
          <p:nvPr/>
        </p:nvSpPr>
        <p:spPr>
          <a:xfrm>
            <a:off x="937846" y="1150403"/>
            <a:ext cx="7872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</a:rPr>
              <a:t>好像并不需要</a:t>
            </a:r>
            <a:r>
              <a:rPr lang="en-US" altLang="zh-CN" sz="2400" dirty="0">
                <a:solidFill>
                  <a:srgbClr val="0070C0"/>
                </a:solidFill>
              </a:rPr>
              <a:t>Lex-BFS</a:t>
            </a:r>
            <a:r>
              <a:rPr lang="zh-CN" altLang="en-US" sz="2400" dirty="0">
                <a:solidFill>
                  <a:srgbClr val="0070C0"/>
                </a:solidFill>
              </a:rPr>
              <a:t>？</a:t>
            </a:r>
            <a:endParaRPr lang="en-US" altLang="zh-CN" sz="2400" dirty="0">
              <a:solidFill>
                <a:srgbClr val="0070C0"/>
              </a:solidFill>
            </a:endParaRPr>
          </a:p>
          <a:p>
            <a:r>
              <a:rPr lang="zh-CN" altLang="en-US" sz="2400" dirty="0">
                <a:solidFill>
                  <a:srgbClr val="0070C0"/>
                </a:solidFill>
              </a:rPr>
              <a:t>一个简单的</a:t>
            </a:r>
            <a:r>
              <a:rPr lang="en-US" altLang="zh-CN" sz="2400" dirty="0">
                <a:solidFill>
                  <a:srgbClr val="0070C0"/>
                </a:solidFill>
              </a:rPr>
              <a:t>DFS</a:t>
            </a:r>
            <a:r>
              <a:rPr lang="zh-CN" altLang="en-US" sz="2400" dirty="0">
                <a:solidFill>
                  <a:srgbClr val="0070C0"/>
                </a:solidFill>
              </a:rPr>
              <a:t>不也能做到吗？？</a:t>
            </a:r>
            <a:endParaRPr lang="en-US" altLang="zh-CN" sz="2400" dirty="0">
              <a:solidFill>
                <a:srgbClr val="0070C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A1E069D-ECD8-B547-0FB6-05D0FC926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7" y="2073475"/>
            <a:ext cx="5984631" cy="442080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AF3DC30-B4E3-4907-20BC-093B9447F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262" y="1600200"/>
            <a:ext cx="2222614" cy="504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9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61F589-6D89-9C1C-0D15-7E8CD55430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8F4E17-EBF0-F1E3-FD9E-854AF5FF62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DBC4E-A295-1E49-7F10-6C8B4B3D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585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D6AF1D0-6A03-7847-84C9-C636E8832C80}"/>
              </a:ext>
            </a:extLst>
          </p:cNvPr>
          <p:cNvSpPr txBox="1"/>
          <p:nvPr/>
        </p:nvSpPr>
        <p:spPr>
          <a:xfrm>
            <a:off x="504091" y="427892"/>
            <a:ext cx="3481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算法的设计与分析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43DC7C6-12DD-5435-B6FA-ED078CE0FE7D}"/>
              </a:ext>
            </a:extLst>
          </p:cNvPr>
          <p:cNvSpPr txBox="1"/>
          <p:nvPr/>
        </p:nvSpPr>
        <p:spPr>
          <a:xfrm>
            <a:off x="1406769" y="2256692"/>
            <a:ext cx="75320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        </a:t>
            </a:r>
            <a:r>
              <a:rPr lang="zh-CN" altLang="en-US" sz="2400" dirty="0"/>
              <a:t>这是因为题目要求的四个元素很简单，</a:t>
            </a:r>
            <a:r>
              <a:rPr lang="en-US" altLang="zh-CN" sz="2400" dirty="0"/>
              <a:t>1</a:t>
            </a:r>
            <a:r>
              <a:rPr lang="zh-CN" altLang="en-US" sz="2400" dirty="0"/>
              <a:t>、</a:t>
            </a:r>
            <a:r>
              <a:rPr lang="en-US" altLang="zh-CN" sz="2400" dirty="0"/>
              <a:t>2</a:t>
            </a:r>
            <a:r>
              <a:rPr lang="zh-CN" altLang="en-US" sz="2400" dirty="0"/>
              <a:t>、</a:t>
            </a:r>
            <a:r>
              <a:rPr lang="en-US" altLang="zh-CN" sz="2400" dirty="0"/>
              <a:t>3</a:t>
            </a:r>
            <a:r>
              <a:rPr lang="zh-CN" altLang="en-US" sz="2400" dirty="0"/>
              <a:t>、</a:t>
            </a:r>
            <a:r>
              <a:rPr lang="en-US" altLang="zh-CN" sz="2400" dirty="0"/>
              <a:t>4</a:t>
            </a:r>
            <a:r>
              <a:rPr lang="zh-CN" altLang="en-US" sz="2400" dirty="0"/>
              <a:t>这四个数在</a:t>
            </a:r>
            <a:r>
              <a:rPr lang="en-US" altLang="zh-CN" sz="2400" dirty="0"/>
              <a:t>DFS</a:t>
            </a:r>
            <a:r>
              <a:rPr lang="zh-CN" altLang="en-US" sz="2400" dirty="0"/>
              <a:t>里面通过</a:t>
            </a:r>
            <a:r>
              <a:rPr lang="en-US" altLang="zh-CN" sz="2400" dirty="0"/>
              <a:t>DFS</a:t>
            </a:r>
            <a:r>
              <a:rPr lang="zh-CN" altLang="en-US" sz="2400" dirty="0"/>
              <a:t>（</a:t>
            </a:r>
            <a:r>
              <a:rPr lang="en-US" altLang="zh-CN" sz="2400" dirty="0"/>
              <a:t>step+1</a:t>
            </a:r>
            <a:r>
              <a:rPr lang="zh-CN" altLang="en-US" sz="2400" dirty="0"/>
              <a:t>）即可搜索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        </a:t>
            </a:r>
            <a:r>
              <a:rPr lang="zh-CN" altLang="en-US" sz="2400" dirty="0"/>
              <a:t>请问如果这四个元素不是</a:t>
            </a:r>
            <a:r>
              <a:rPr lang="en-US" altLang="zh-CN" sz="2400" dirty="0"/>
              <a:t>1</a:t>
            </a:r>
            <a:r>
              <a:rPr lang="zh-CN" altLang="en-US" sz="2400" dirty="0"/>
              <a:t>、</a:t>
            </a:r>
            <a:r>
              <a:rPr lang="en-US" altLang="zh-CN" sz="2400" dirty="0"/>
              <a:t>2</a:t>
            </a:r>
            <a:r>
              <a:rPr lang="zh-CN" altLang="en-US" sz="2400" dirty="0"/>
              <a:t>、</a:t>
            </a:r>
            <a:r>
              <a:rPr lang="en-US" altLang="zh-CN" sz="2400" dirty="0"/>
              <a:t>3</a:t>
            </a:r>
            <a:r>
              <a:rPr lang="zh-CN" altLang="en-US" sz="2400" dirty="0"/>
              <a:t>、</a:t>
            </a:r>
            <a:r>
              <a:rPr lang="en-US" altLang="zh-CN" sz="2400" dirty="0"/>
              <a:t>4</a:t>
            </a:r>
            <a:r>
              <a:rPr lang="zh-CN" altLang="en-US" sz="2400" dirty="0"/>
              <a:t>呢？比如请按字典序输出</a:t>
            </a:r>
            <a:r>
              <a:rPr lang="en-US" altLang="zh-CN" sz="2400" dirty="0"/>
              <a:t>1</a:t>
            </a:r>
            <a:r>
              <a:rPr lang="zh-CN" altLang="en-US" sz="2400" dirty="0"/>
              <a:t>、</a:t>
            </a:r>
            <a:r>
              <a:rPr lang="en-US" altLang="zh-CN" sz="2400" dirty="0"/>
              <a:t>10</a:t>
            </a:r>
            <a:r>
              <a:rPr lang="zh-CN" altLang="en-US" sz="2400" dirty="0"/>
              <a:t>、</a:t>
            </a:r>
            <a:r>
              <a:rPr lang="en-US" altLang="zh-CN" sz="2400" dirty="0"/>
              <a:t>1000</a:t>
            </a:r>
            <a:r>
              <a:rPr lang="zh-CN" altLang="en-US" sz="2400" dirty="0"/>
              <a:t>、</a:t>
            </a:r>
            <a:r>
              <a:rPr lang="en-US" altLang="zh-CN" sz="2400" dirty="0"/>
              <a:t>10000</a:t>
            </a:r>
            <a:r>
              <a:rPr lang="zh-CN" altLang="en-US" sz="2400" dirty="0"/>
              <a:t>的全排列？或者是</a:t>
            </a:r>
            <a:r>
              <a:rPr lang="en-US" altLang="zh-CN" sz="2400" dirty="0"/>
              <a:t>12315</a:t>
            </a:r>
            <a:r>
              <a:rPr lang="zh-CN" altLang="en-US" sz="2400" dirty="0"/>
              <a:t>、</a:t>
            </a:r>
            <a:r>
              <a:rPr lang="en-US" altLang="zh-CN" sz="2400" dirty="0"/>
              <a:t>10000</a:t>
            </a:r>
            <a:r>
              <a:rPr lang="zh-CN" altLang="en-US" sz="2400" dirty="0"/>
              <a:t>、</a:t>
            </a:r>
            <a:r>
              <a:rPr lang="en-US" altLang="zh-CN" sz="2400" dirty="0"/>
              <a:t>10086</a:t>
            </a:r>
            <a:r>
              <a:rPr lang="zh-CN" altLang="en-US" sz="2400" dirty="0"/>
              <a:t>、</a:t>
            </a:r>
            <a:r>
              <a:rPr lang="en-US" altLang="zh-CN" sz="2400" dirty="0"/>
              <a:t>96110</a:t>
            </a:r>
            <a:r>
              <a:rPr lang="zh-CN" altLang="en-US" sz="2400" dirty="0"/>
              <a:t>？又或者是</a:t>
            </a:r>
            <a:r>
              <a:rPr lang="en-US" altLang="zh-CN" sz="2400" dirty="0"/>
              <a:t>search</a:t>
            </a:r>
            <a:r>
              <a:rPr lang="zh-CN" altLang="en-US" sz="2400" dirty="0"/>
              <a:t>、</a:t>
            </a:r>
            <a:r>
              <a:rPr lang="en-US" altLang="zh-CN" sz="2400" dirty="0"/>
              <a:t>the</a:t>
            </a:r>
            <a:r>
              <a:rPr lang="zh-CN" altLang="en-US" sz="2400" dirty="0"/>
              <a:t>、</a:t>
            </a:r>
            <a:r>
              <a:rPr lang="en-US" altLang="zh-CN" sz="2400" dirty="0"/>
              <a:t>f**king</a:t>
            </a:r>
            <a:r>
              <a:rPr lang="zh-CN" altLang="en-US" sz="2400" dirty="0"/>
              <a:t>、</a:t>
            </a:r>
            <a:r>
              <a:rPr lang="en-US" altLang="zh-CN" sz="2400" dirty="0"/>
              <a:t>website</a:t>
            </a:r>
            <a:r>
              <a:rPr lang="zh-CN" altLang="en-US" sz="2400" dirty="0"/>
              <a:t>？</a:t>
            </a:r>
            <a:endParaRPr lang="en-US" altLang="zh-CN" sz="24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D51EB7A-EACE-A08C-6996-800A03A529C6}"/>
              </a:ext>
            </a:extLst>
          </p:cNvPr>
          <p:cNvSpPr txBox="1"/>
          <p:nvPr/>
        </p:nvSpPr>
        <p:spPr>
          <a:xfrm>
            <a:off x="803031" y="5487271"/>
            <a:ext cx="9425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70C0"/>
                </a:solidFill>
              </a:rPr>
              <a:t>我知道，这用</a:t>
            </a:r>
            <a:r>
              <a:rPr lang="en-US" altLang="zh-CN" sz="2000" dirty="0">
                <a:solidFill>
                  <a:srgbClr val="0070C0"/>
                </a:solidFill>
              </a:rPr>
              <a:t>DFS</a:t>
            </a:r>
            <a:r>
              <a:rPr lang="zh-CN" altLang="en-US" sz="2000" dirty="0">
                <a:solidFill>
                  <a:srgbClr val="0070C0"/>
                </a:solidFill>
              </a:rPr>
              <a:t>同样可以实现，不过你别急，我们还是先来看看</a:t>
            </a:r>
            <a:r>
              <a:rPr lang="en-US" altLang="zh-CN" sz="2000" dirty="0">
                <a:solidFill>
                  <a:srgbClr val="0070C0"/>
                </a:solidFill>
              </a:rPr>
              <a:t>Lex-BFS</a:t>
            </a:r>
            <a:r>
              <a:rPr lang="zh-CN" altLang="en-US" sz="2000" dirty="0">
                <a:solidFill>
                  <a:srgbClr val="0070C0"/>
                </a:solidFill>
              </a:rPr>
              <a:t>的表现</a:t>
            </a:r>
            <a:endParaRPr lang="en-US" altLang="zh-CN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9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1285</Words>
  <Application>Microsoft Office PowerPoint</Application>
  <PresentationFormat>宽屏</PresentationFormat>
  <Paragraphs>103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Söhne</vt:lpstr>
      <vt:lpstr>等线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顾 鹏</dc:creator>
  <cp:lastModifiedBy>顾 鹏</cp:lastModifiedBy>
  <cp:revision>51</cp:revision>
  <dcterms:created xsi:type="dcterms:W3CDTF">2023-09-12T06:30:47Z</dcterms:created>
  <dcterms:modified xsi:type="dcterms:W3CDTF">2023-09-12T11:43:16Z</dcterms:modified>
</cp:coreProperties>
</file>