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65" r:id="rId7"/>
    <p:sldId id="266" r:id="rId8"/>
    <p:sldId id="267" r:id="rId9"/>
    <p:sldId id="259" r:id="rId10"/>
    <p:sldId id="268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62" r:id="rId2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DAD4CD-526E-AD46-D447-5E17C80A4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4A81964F-B353-3680-3B0A-BA1FE7B391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1DD14C0-57D3-ABEC-6417-986E290C9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1B94E-F564-4F5F-ABE5-C193AE88AE56}" type="datetimeFigureOut">
              <a:rPr lang="zh-CN" altLang="en-US" smtClean="0"/>
              <a:t>2023/11/5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2AFADBD-B9CD-69E4-F431-8EB079565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7DE15F5-2A2D-E1D6-873C-4D19620F4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085F-3D22-4AC0-871E-1DA26C10FA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06427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CC3271C-8994-FA52-C4F9-C9729996D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B62B42D-5506-5CF6-D32C-864AA08F0C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04347FD-A404-0971-81E1-7753B595D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1B94E-F564-4F5F-ABE5-C193AE88AE56}" type="datetimeFigureOut">
              <a:rPr lang="zh-CN" altLang="en-US" smtClean="0"/>
              <a:t>2023/11/5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3975682-B850-7622-9876-541CC8656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A70E932-B195-E656-350A-EE3FC73BE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085F-3D22-4AC0-871E-1DA26C10FA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816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EF26182A-09A2-B650-32DF-188FA2AE3C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F01ADF7-EF4E-BA19-3B15-31A1524721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4820B3E-E61B-4F85-CFE2-337715667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1B94E-F564-4F5F-ABE5-C193AE88AE56}" type="datetimeFigureOut">
              <a:rPr lang="zh-CN" altLang="en-US" smtClean="0"/>
              <a:t>2023/11/5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7A3F983-E276-5F5F-45EA-C6A450E7D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3BE0521-0B6F-7D0A-D56C-CF4C17A7A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085F-3D22-4AC0-871E-1DA26C10FA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4967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47BFC32-1B4E-E847-2E64-33FAFAE35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34B203B-0041-6FB3-B345-605D0C03C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0CE45B2-31A9-4225-269F-BC936D5C1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1B94E-F564-4F5F-ABE5-C193AE88AE56}" type="datetimeFigureOut">
              <a:rPr lang="zh-CN" altLang="en-US" smtClean="0"/>
              <a:t>2023/11/5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B525803-FFF5-09C8-6C33-591F47F56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E13ADF7-7C36-C2EE-6514-BE666E938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085F-3D22-4AC0-871E-1DA26C10FA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4576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4C34515-23E4-D073-E6AD-38AA8F6F4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62118F6-59F0-0EFD-3C3D-9202FD515D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64160EC-E3D2-9857-18D4-48E8CA1F6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1B94E-F564-4F5F-ABE5-C193AE88AE56}" type="datetimeFigureOut">
              <a:rPr lang="zh-CN" altLang="en-US" smtClean="0"/>
              <a:t>2023/11/5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EB828D0-4CC3-0FC4-D782-5A14C3F56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64F5FF6-7FB3-4463-727A-0FEEFD104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085F-3D22-4AC0-871E-1DA26C10FA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7023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E4BB445-305B-D6BE-CAD3-D43EC4CAB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B779D4C-384E-3D71-9D81-C832193469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8C90041-295C-6139-6436-A488E29945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786A991-BEEE-242C-D22B-36FCF8D9E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1B94E-F564-4F5F-ABE5-C193AE88AE56}" type="datetimeFigureOut">
              <a:rPr lang="zh-CN" altLang="en-US" smtClean="0"/>
              <a:t>2023/11/5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2046495-7FFB-D12F-2D32-2A25AA987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878B98D-CF00-E40C-DDDC-6522A41FF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085F-3D22-4AC0-871E-1DA26C10FA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0695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CA55201-BD70-4D75-DF7F-9705D4C0C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8B4009B-1B0C-AB29-5A05-7F48636C7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870D718-AE8B-EC23-0EF2-806D9A81BF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381629CC-704F-1ABC-9430-A55163E24C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F5161866-EE12-01AD-0D2A-2433BD8337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F2ACDBAA-68AB-7177-2BE7-34ED3765E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1B94E-F564-4F5F-ABE5-C193AE88AE56}" type="datetimeFigureOut">
              <a:rPr lang="zh-CN" altLang="en-US" smtClean="0"/>
              <a:t>2023/11/5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37247E38-0744-E9D5-72BE-117916B58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03FDBC0E-4CD8-C7D7-B121-BF479DA83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085F-3D22-4AC0-871E-1DA26C10FA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9288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4C2B868-9787-705E-AB5B-D9635F648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56EF97DE-E0EE-8A0F-E647-EBE88209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1B94E-F564-4F5F-ABE5-C193AE88AE56}" type="datetimeFigureOut">
              <a:rPr lang="zh-CN" altLang="en-US" smtClean="0"/>
              <a:t>2023/11/5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A30FA84E-573F-4682-5271-04BADD27F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3C43775-5666-C9EE-D479-B1BDD5F24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085F-3D22-4AC0-871E-1DA26C10FA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1254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597FB407-AD1E-8058-B83B-8C2514ADE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1B94E-F564-4F5F-ABE5-C193AE88AE56}" type="datetimeFigureOut">
              <a:rPr lang="zh-CN" altLang="en-US" smtClean="0"/>
              <a:t>2023/11/5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B9949466-A2C3-DE8A-49F0-C6DE86846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0B9CBE9-D7C3-AE97-78C5-3D92B9237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085F-3D22-4AC0-871E-1DA26C10FA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6314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C624379-9284-78E3-E9D9-E789641C1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E559A26-5B74-04BC-4841-23A4E569DD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A4FB57E-C1F7-134C-162D-C00110E475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81133BD-4D74-4F9B-C950-D48C20682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1B94E-F564-4F5F-ABE5-C193AE88AE56}" type="datetimeFigureOut">
              <a:rPr lang="zh-CN" altLang="en-US" smtClean="0"/>
              <a:t>2023/11/5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F8004DF-8932-A997-89C7-DB7AE413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AE26032-5AF4-B58E-1941-730D7845B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085F-3D22-4AC0-871E-1DA26C10FA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6909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E1B543D-E38D-EF51-2FB3-E0B57CCDC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DB694971-DD42-1F16-B25E-1790E714B9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79F426E-9D47-B55A-5D5D-F25CD4BF44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87D26C8-4142-B751-BA2A-A5A4FF302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1B94E-F564-4F5F-ABE5-C193AE88AE56}" type="datetimeFigureOut">
              <a:rPr lang="zh-CN" altLang="en-US" smtClean="0"/>
              <a:t>2023/11/5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BBE6DA0-8FBD-19F3-4ADA-D0523E581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485E352-46FD-AEDC-DAD1-A8A46750C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E085F-3D22-4AC0-871E-1DA26C10FA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2945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6CC72F01-AFE1-161C-4E77-245985CEB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22326AD-7EC0-10CD-1296-E91C93C9F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47C979B-A628-E7D7-E9D7-123ABE792D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1B94E-F564-4F5F-ABE5-C193AE88AE56}" type="datetimeFigureOut">
              <a:rPr lang="zh-CN" altLang="en-US" smtClean="0"/>
              <a:t>2023/11/5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BD2E297-F0DD-D90D-A0F9-466C429963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3DE444-F3E4-CD5A-D557-87E64D39ED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E085F-3D22-4AC0-871E-1DA26C10FA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78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Mathematical_model_of_computation" TargetMode="External"/><Relationship Id="rId7" Type="http://schemas.openxmlformats.org/officeDocument/2006/relationships/hyperlink" Target="https://en.wikipedia.org/wiki/Computer_algorith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n.wikipedia.org/wiki/Turing_machine#cite_note-2" TargetMode="External"/><Relationship Id="rId5" Type="http://schemas.openxmlformats.org/officeDocument/2006/relationships/hyperlink" Target="https://en.wikipedia.org/wiki/Turing_machine#cite_note-1" TargetMode="External"/><Relationship Id="rId4" Type="http://schemas.openxmlformats.org/officeDocument/2006/relationships/hyperlink" Target="https://en.wikipedia.org/wiki/Abstract_machine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9EB3F8-C664-8B35-BCC0-2A77DF0A09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B316A70-EE8D-64C2-D1E0-2B129A0CA9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602A4ADE-BFD8-E199-4357-B48D36AED913}"/>
              </a:ext>
            </a:extLst>
          </p:cNvPr>
          <p:cNvSpPr txBox="1"/>
          <p:nvPr/>
        </p:nvSpPr>
        <p:spPr>
          <a:xfrm>
            <a:off x="683490" y="2055633"/>
            <a:ext cx="85713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b="1" dirty="0">
                <a:latin typeface="Times New Roman" panose="02020603050405020304" pitchFamily="18" charset="0"/>
                <a:ea typeface="楷体" panose="02010609060101010101" pitchFamily="49" charset="-122"/>
              </a:rPr>
              <a:t>图灵机及其等价模型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0EC34B58-CF9E-AD77-68C9-924BD2E84FB2}"/>
              </a:ext>
            </a:extLst>
          </p:cNvPr>
          <p:cNvSpPr txBox="1"/>
          <p:nvPr/>
        </p:nvSpPr>
        <p:spPr>
          <a:xfrm>
            <a:off x="6428509" y="4429919"/>
            <a:ext cx="3445163" cy="1307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楷体" panose="02010609060101010101" pitchFamily="49" charset="-122"/>
              </a:rPr>
              <a:t>匡亚明学院 顾鹏</a:t>
            </a:r>
            <a:endParaRPr lang="en-US" altLang="zh-CN" sz="2800" b="1" dirty="0">
              <a:latin typeface="Times New Roman" panose="02020603050405020304" pitchFamily="18" charset="0"/>
              <a:ea typeface="楷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楷体" panose="02010609060101010101" pitchFamily="49" charset="-122"/>
              </a:rPr>
              <a:t>221240087</a:t>
            </a:r>
            <a:endParaRPr lang="zh-CN" altLang="en-US" sz="2800" b="1" dirty="0">
              <a:latin typeface="Times New Roman" panose="02020603050405020304" pitchFamily="18" charset="0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866303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9EB3F8-C664-8B35-BCC0-2A77DF0A09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B316A70-EE8D-64C2-D1E0-2B129A0CA9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C5BF862F-FA8A-C15C-45FE-FA2425E1008B}"/>
              </a:ext>
            </a:extLst>
          </p:cNvPr>
          <p:cNvSpPr txBox="1"/>
          <p:nvPr/>
        </p:nvSpPr>
        <p:spPr>
          <a:xfrm>
            <a:off x="489527" y="323273"/>
            <a:ext cx="24291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/>
              <a:t>通用图灵机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46408EE-E04E-B7C5-8570-5F7632E76197}"/>
              </a:ext>
            </a:extLst>
          </p:cNvPr>
          <p:cNvSpPr txBox="1"/>
          <p:nvPr/>
        </p:nvSpPr>
        <p:spPr>
          <a:xfrm>
            <a:off x="489527" y="1646786"/>
            <a:ext cx="888538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/>
              <a:t>对于任意一个图灵机，因为它的描述是有限的，因此我们总可以用某种方式将其编码为字符串。我们用</a:t>
            </a:r>
            <a:r>
              <a:rPr lang="en-US" altLang="zh-CN" sz="2400" dirty="0"/>
              <a:t>⟨M⟩</a:t>
            </a:r>
            <a:r>
              <a:rPr lang="zh-CN" altLang="en-US" sz="2400" dirty="0"/>
              <a:t>表示图灵机</a:t>
            </a:r>
            <a:r>
              <a:rPr lang="en-US" altLang="zh-CN" sz="2400" dirty="0"/>
              <a:t>M</a:t>
            </a:r>
            <a:r>
              <a:rPr lang="zh-CN" altLang="en-US" sz="2400" dirty="0"/>
              <a:t>的编码</a:t>
            </a:r>
          </a:p>
          <a:p>
            <a:endParaRPr lang="zh-CN" altLang="en-US" sz="2400" dirty="0"/>
          </a:p>
          <a:p>
            <a:r>
              <a:rPr lang="zh-CN" altLang="en-US" sz="2400" dirty="0"/>
              <a:t>我们可以构造出一个特殊的图灵机，它接受任意一个图灵机</a:t>
            </a:r>
            <a:r>
              <a:rPr lang="en-US" altLang="zh-CN" sz="2400" dirty="0"/>
              <a:t>M</a:t>
            </a:r>
            <a:r>
              <a:rPr lang="zh-CN" altLang="en-US" sz="2400" dirty="0"/>
              <a:t>的编码</a:t>
            </a:r>
            <a:r>
              <a:rPr lang="en-US" altLang="zh-CN" sz="2400" dirty="0"/>
              <a:t>⟨M⟩</a:t>
            </a:r>
            <a:r>
              <a:rPr lang="zh-CN" altLang="en-US" sz="2400" dirty="0"/>
              <a:t>，然后模拟图灵机</a:t>
            </a:r>
            <a:r>
              <a:rPr lang="en-US" altLang="zh-CN" sz="2400" dirty="0"/>
              <a:t>M</a:t>
            </a:r>
            <a:r>
              <a:rPr lang="zh-CN" altLang="en-US" sz="2400" dirty="0"/>
              <a:t>的运作，这样的图灵机称为</a:t>
            </a:r>
            <a:r>
              <a:rPr lang="zh-CN" altLang="en-US" sz="2400" dirty="0">
                <a:solidFill>
                  <a:srgbClr val="FF0000"/>
                </a:solidFill>
              </a:rPr>
              <a:t>通用图灵机（</a:t>
            </a:r>
            <a:r>
              <a:rPr lang="en-US" altLang="zh-CN" sz="2400" dirty="0">
                <a:solidFill>
                  <a:srgbClr val="FF0000"/>
                </a:solidFill>
              </a:rPr>
              <a:t>Universal Turing Machine</a:t>
            </a:r>
            <a:r>
              <a:rPr lang="zh-CN" altLang="en-US" sz="2400" dirty="0">
                <a:solidFill>
                  <a:srgbClr val="FF0000"/>
                </a:solidFill>
              </a:rPr>
              <a:t>）</a:t>
            </a:r>
            <a:endParaRPr lang="en-US" altLang="zh-CN" sz="2400" dirty="0">
              <a:solidFill>
                <a:srgbClr val="FF0000"/>
              </a:solidFill>
            </a:endParaRPr>
          </a:p>
          <a:p>
            <a:endParaRPr lang="en-US" altLang="zh-CN" sz="2400" dirty="0">
              <a:solidFill>
                <a:srgbClr val="FF0000"/>
              </a:solidFill>
            </a:endParaRPr>
          </a:p>
          <a:p>
            <a:r>
              <a:rPr lang="zh-CN" altLang="en-US" sz="2400" dirty="0"/>
              <a:t>现代电子计算机的计算模型其实就是这样一种通用图灵机，它先接受一段描述另一图灵机，例如图灵机</a:t>
            </a:r>
            <a:r>
              <a:rPr lang="en-US" altLang="zh-CN" sz="2400" dirty="0"/>
              <a:t>X</a:t>
            </a:r>
            <a:r>
              <a:rPr lang="zh-CN" altLang="en-US" sz="2400" dirty="0"/>
              <a:t>的</a:t>
            </a:r>
            <a:r>
              <a:rPr lang="en-US" altLang="zh-CN" sz="2400" dirty="0"/>
              <a:t>action table</a:t>
            </a:r>
            <a:r>
              <a:rPr lang="zh-CN" altLang="en-US" sz="2400" dirty="0"/>
              <a:t>的字符串，然后运行写给图灵机</a:t>
            </a:r>
            <a:r>
              <a:rPr lang="en-US" altLang="zh-CN" sz="2400" dirty="0"/>
              <a:t>X</a:t>
            </a:r>
            <a:r>
              <a:rPr lang="zh-CN" altLang="en-US" sz="2400" dirty="0"/>
              <a:t>的程序</a:t>
            </a:r>
            <a:r>
              <a:rPr lang="en-US" altLang="zh-CN" sz="2400" dirty="0"/>
              <a:t>Y</a:t>
            </a:r>
            <a:r>
              <a:rPr lang="zh-CN" altLang="en-US" sz="2400" dirty="0"/>
              <a:t>，这样通用图灵机执行程序</a:t>
            </a:r>
            <a:r>
              <a:rPr lang="en-US" altLang="zh-CN" sz="2400" dirty="0"/>
              <a:t>Y</a:t>
            </a:r>
            <a:r>
              <a:rPr lang="zh-CN" altLang="en-US" sz="2400" dirty="0"/>
              <a:t>就像图灵机</a:t>
            </a:r>
            <a:r>
              <a:rPr lang="en-US" altLang="zh-CN" sz="2400" dirty="0"/>
              <a:t>X</a:t>
            </a:r>
            <a:r>
              <a:rPr lang="zh-CN" altLang="en-US" sz="2400" dirty="0"/>
              <a:t>一样，能正确执行并实现程序</a:t>
            </a:r>
            <a:r>
              <a:rPr lang="en-US" altLang="zh-CN" sz="2400" dirty="0"/>
              <a:t>Y</a:t>
            </a:r>
            <a:r>
              <a:rPr lang="zh-CN" altLang="en-US" sz="2400" dirty="0"/>
              <a:t>所描述的算法</a:t>
            </a:r>
          </a:p>
        </p:txBody>
      </p:sp>
    </p:spTree>
    <p:extLst>
      <p:ext uri="{BB962C8B-B14F-4D97-AF65-F5344CB8AC3E}">
        <p14:creationId xmlns:p14="http://schemas.microsoft.com/office/powerpoint/2010/main" val="18186181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9EB3F8-C664-8B35-BCC0-2A77DF0A09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B316A70-EE8D-64C2-D1E0-2B129A0CA9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C5BF862F-FA8A-C15C-45FE-FA2425E1008B}"/>
              </a:ext>
            </a:extLst>
          </p:cNvPr>
          <p:cNvSpPr txBox="1"/>
          <p:nvPr/>
        </p:nvSpPr>
        <p:spPr>
          <a:xfrm>
            <a:off x="489527" y="323273"/>
            <a:ext cx="3232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/>
              <a:t>Wang B machine</a:t>
            </a:r>
            <a:endParaRPr lang="zh-CN" altLang="en-US" sz="3200" b="1" dirty="0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1ED4CEC8-7582-2582-A592-36118CC82B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887697"/>
            <a:ext cx="9747837" cy="312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6052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9EB3F8-C664-8B35-BCC0-2A77DF0A09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B316A70-EE8D-64C2-D1E0-2B129A0CA9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C5BF862F-FA8A-C15C-45FE-FA2425E1008B}"/>
              </a:ext>
            </a:extLst>
          </p:cNvPr>
          <p:cNvSpPr txBox="1"/>
          <p:nvPr/>
        </p:nvSpPr>
        <p:spPr>
          <a:xfrm>
            <a:off x="489527" y="323273"/>
            <a:ext cx="3232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/>
              <a:t>Wang B machine</a:t>
            </a:r>
            <a:endParaRPr lang="zh-CN" altLang="en-US" sz="3200" b="1" dirty="0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F3B36C11-D168-E372-63CA-0E86D5B226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69" y="2363615"/>
            <a:ext cx="8907118" cy="2476846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53BC8D90-A2BB-94CF-6CD5-CB407077BA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69" y="4840461"/>
            <a:ext cx="9135750" cy="943107"/>
          </a:xfrm>
          <a:prstGeom prst="rect">
            <a:avLst/>
          </a:prstGeom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id="{671C5D3C-1A91-A4F9-9198-215767369D45}"/>
              </a:ext>
            </a:extLst>
          </p:cNvPr>
          <p:cNvSpPr txBox="1"/>
          <p:nvPr/>
        </p:nvSpPr>
        <p:spPr>
          <a:xfrm>
            <a:off x="969818" y="1528907"/>
            <a:ext cx="3943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/>
              <a:t>详细解释</a:t>
            </a:r>
          </a:p>
        </p:txBody>
      </p:sp>
    </p:spTree>
    <p:extLst>
      <p:ext uri="{BB962C8B-B14F-4D97-AF65-F5344CB8AC3E}">
        <p14:creationId xmlns:p14="http://schemas.microsoft.com/office/powerpoint/2010/main" val="13296795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9EB3F8-C664-8B35-BCC0-2A77DF0A09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B316A70-EE8D-64C2-D1E0-2B129A0CA9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C5BF862F-FA8A-C15C-45FE-FA2425E1008B}"/>
              </a:ext>
            </a:extLst>
          </p:cNvPr>
          <p:cNvSpPr txBox="1"/>
          <p:nvPr/>
        </p:nvSpPr>
        <p:spPr>
          <a:xfrm>
            <a:off x="489527" y="323273"/>
            <a:ext cx="3232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/>
              <a:t>Wang B machine</a:t>
            </a:r>
            <a:endParaRPr lang="zh-CN" altLang="en-US" sz="3200" b="1" dirty="0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40FD7D3E-238D-30F7-A0AA-35A11AE240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083" y="2478326"/>
            <a:ext cx="8446690" cy="2247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7356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9EB3F8-C664-8B35-BCC0-2A77DF0A09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B316A70-EE8D-64C2-D1E0-2B129A0CA9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C5BF862F-FA8A-C15C-45FE-FA2425E1008B}"/>
              </a:ext>
            </a:extLst>
          </p:cNvPr>
          <p:cNvSpPr txBox="1"/>
          <p:nvPr/>
        </p:nvSpPr>
        <p:spPr>
          <a:xfrm>
            <a:off x="489527" y="323273"/>
            <a:ext cx="3232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/>
              <a:t>Register machine</a:t>
            </a:r>
            <a:endParaRPr lang="zh-CN" altLang="en-US" sz="3200" b="1" dirty="0"/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4358ABAD-FB33-75B1-595A-F1C4DB95B3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2495"/>
            <a:ext cx="12192000" cy="5262232"/>
          </a:xfrm>
          <a:prstGeom prst="rect">
            <a:avLst/>
          </a:prstGeom>
        </p:spPr>
      </p:pic>
      <p:sp>
        <p:nvSpPr>
          <p:cNvPr id="12" name="椭圆 11">
            <a:extLst>
              <a:ext uri="{FF2B5EF4-FFF2-40B4-BE49-F238E27FC236}">
                <a16:creationId xmlns:a16="http://schemas.microsoft.com/office/drawing/2014/main" id="{E648CA0C-559E-3F7D-7CF7-91364F345988}"/>
              </a:ext>
            </a:extLst>
          </p:cNvPr>
          <p:cNvSpPr/>
          <p:nvPr/>
        </p:nvSpPr>
        <p:spPr>
          <a:xfrm>
            <a:off x="101600" y="4451927"/>
            <a:ext cx="8285018" cy="508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81520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9EB3F8-C664-8B35-BCC0-2A77DF0A09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B316A70-EE8D-64C2-D1E0-2B129A0CA9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C5BF862F-FA8A-C15C-45FE-FA2425E1008B}"/>
              </a:ext>
            </a:extLst>
          </p:cNvPr>
          <p:cNvSpPr txBox="1"/>
          <p:nvPr/>
        </p:nvSpPr>
        <p:spPr>
          <a:xfrm>
            <a:off x="489527" y="323273"/>
            <a:ext cx="3232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/>
              <a:t>Register machine</a:t>
            </a:r>
            <a:endParaRPr lang="zh-CN" altLang="en-US" sz="3200" b="1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57095EEE-46C0-CD2A-147D-EFB4B75E388F}"/>
              </a:ext>
            </a:extLst>
          </p:cNvPr>
          <p:cNvSpPr txBox="1"/>
          <p:nvPr/>
        </p:nvSpPr>
        <p:spPr>
          <a:xfrm>
            <a:off x="1039091" y="1000123"/>
            <a:ext cx="41194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/>
              <a:t>Counter machine</a:t>
            </a:r>
            <a:endParaRPr lang="zh-CN" altLang="en-US" sz="2400" b="1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9B7A8AA5-FF06-E9EB-747E-619F03320DC4}"/>
              </a:ext>
            </a:extLst>
          </p:cNvPr>
          <p:cNvSpPr txBox="1"/>
          <p:nvPr/>
        </p:nvSpPr>
        <p:spPr>
          <a:xfrm>
            <a:off x="397162" y="1908171"/>
            <a:ext cx="9143999" cy="35937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/>
              <a:t>正式地定义，计数机器应该包含：</a:t>
            </a:r>
            <a:endParaRPr lang="en-US" altLang="zh-CN" sz="3600" b="1" dirty="0"/>
          </a:p>
          <a:p>
            <a:endParaRPr lang="en-US" altLang="zh-CN" sz="3600" b="1" dirty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altLang="zh-CN" sz="3600" b="1" dirty="0"/>
              <a:t>Labeled unbounded integer-valued registers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altLang="zh-CN" sz="3600" b="1" dirty="0"/>
              <a:t>A state register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altLang="zh-CN" sz="3600" b="1" dirty="0"/>
              <a:t>List of labelled, sequential instructions </a:t>
            </a:r>
            <a:endParaRPr lang="zh-CN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445988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9EB3F8-C664-8B35-BCC0-2A77DF0A09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B316A70-EE8D-64C2-D1E0-2B129A0CA9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C5BF862F-FA8A-C15C-45FE-FA2425E1008B}"/>
              </a:ext>
            </a:extLst>
          </p:cNvPr>
          <p:cNvSpPr txBox="1"/>
          <p:nvPr/>
        </p:nvSpPr>
        <p:spPr>
          <a:xfrm>
            <a:off x="489527" y="323273"/>
            <a:ext cx="3232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/>
              <a:t>Register machine</a:t>
            </a:r>
            <a:endParaRPr lang="zh-CN" altLang="en-US" sz="3200" b="1" dirty="0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F5FC219D-3416-0E2E-1999-606A1D4EA7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1" y="1904097"/>
            <a:ext cx="12175559" cy="339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1246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9EB3F8-C664-8B35-BCC0-2A77DF0A09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B316A70-EE8D-64C2-D1E0-2B129A0CA9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C5BF862F-FA8A-C15C-45FE-FA2425E1008B}"/>
              </a:ext>
            </a:extLst>
          </p:cNvPr>
          <p:cNvSpPr txBox="1"/>
          <p:nvPr/>
        </p:nvSpPr>
        <p:spPr>
          <a:xfrm>
            <a:off x="489527" y="323273"/>
            <a:ext cx="3232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/>
              <a:t>Register machine</a:t>
            </a:r>
            <a:endParaRPr lang="zh-CN" altLang="en-US" sz="3200" b="1" dirty="0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97125000-A6CE-811D-6F1D-F558FF5BC8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099955"/>
            <a:ext cx="12192000" cy="253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1861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9EB3F8-C664-8B35-BCC0-2A77DF0A09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B316A70-EE8D-64C2-D1E0-2B129A0CA9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C5BF862F-FA8A-C15C-45FE-FA2425E1008B}"/>
              </a:ext>
            </a:extLst>
          </p:cNvPr>
          <p:cNvSpPr txBox="1"/>
          <p:nvPr/>
        </p:nvSpPr>
        <p:spPr>
          <a:xfrm>
            <a:off x="489527" y="323273"/>
            <a:ext cx="3232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/>
              <a:t>Register machine</a:t>
            </a:r>
            <a:endParaRPr lang="zh-CN" altLang="en-US" sz="3200" b="1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B4698DF9-4E7A-3AC1-ACDD-C416BB5AE1AD}"/>
              </a:ext>
            </a:extLst>
          </p:cNvPr>
          <p:cNvSpPr txBox="1"/>
          <p:nvPr/>
        </p:nvSpPr>
        <p:spPr>
          <a:xfrm>
            <a:off x="932873" y="1911927"/>
            <a:ext cx="70196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/>
              <a:t>例子：</a:t>
            </a:r>
            <a:endParaRPr lang="en-US" altLang="zh-CN" sz="4800" b="1" dirty="0"/>
          </a:p>
          <a:p>
            <a:endParaRPr lang="en-US" altLang="zh-CN" sz="4800" b="1" dirty="0"/>
          </a:p>
          <a:p>
            <a:r>
              <a:rPr lang="zh-CN" altLang="en-US" sz="4800" b="1" dirty="0"/>
              <a:t>实现</a:t>
            </a:r>
            <a:r>
              <a:rPr lang="en-US" altLang="zh-CN" sz="4800" b="1" dirty="0"/>
              <a:t>copy(#2,#3)</a:t>
            </a:r>
            <a:r>
              <a:rPr lang="zh-CN" altLang="en-US" sz="4800" b="1" dirty="0"/>
              <a:t>？</a:t>
            </a:r>
          </a:p>
        </p:txBody>
      </p:sp>
    </p:spTree>
    <p:extLst>
      <p:ext uri="{BB962C8B-B14F-4D97-AF65-F5344CB8AC3E}">
        <p14:creationId xmlns:p14="http://schemas.microsoft.com/office/powerpoint/2010/main" val="1275873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9EB3F8-C664-8B35-BCC0-2A77DF0A09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B316A70-EE8D-64C2-D1E0-2B129A0CA9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C5BF862F-FA8A-C15C-45FE-FA2425E1008B}"/>
              </a:ext>
            </a:extLst>
          </p:cNvPr>
          <p:cNvSpPr txBox="1"/>
          <p:nvPr/>
        </p:nvSpPr>
        <p:spPr>
          <a:xfrm>
            <a:off x="489527" y="323273"/>
            <a:ext cx="3232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/>
              <a:t>Register machine</a:t>
            </a:r>
            <a:endParaRPr lang="zh-CN" altLang="en-US" sz="3200" b="1" dirty="0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894D2F06-8019-8CE3-665C-4FA0C52DB9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691" y="-1"/>
            <a:ext cx="1123148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15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9EB3F8-C664-8B35-BCC0-2A77DF0A09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B316A70-EE8D-64C2-D1E0-2B129A0CA9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304FEC25-B987-3D55-CE35-17F4E821D6E2}"/>
              </a:ext>
            </a:extLst>
          </p:cNvPr>
          <p:cNvSpPr txBox="1"/>
          <p:nvPr/>
        </p:nvSpPr>
        <p:spPr>
          <a:xfrm>
            <a:off x="471054" y="485235"/>
            <a:ext cx="8442037" cy="55414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400" b="1" dirty="0"/>
              <a:t>目录：</a:t>
            </a:r>
            <a:endParaRPr lang="en-US" altLang="zh-CN" sz="5400" b="1" dirty="0"/>
          </a:p>
          <a:p>
            <a:endParaRPr lang="en-US" altLang="zh-CN" sz="4400" dirty="0"/>
          </a:p>
          <a:p>
            <a:pPr>
              <a:lnSpc>
                <a:spcPct val="150000"/>
              </a:lnSpc>
            </a:pPr>
            <a:r>
              <a:rPr lang="zh-CN" altLang="en-US" sz="4400" dirty="0"/>
              <a:t>一、图灵机</a:t>
            </a:r>
            <a:endParaRPr lang="en-US" altLang="zh-CN" sz="4400" dirty="0"/>
          </a:p>
          <a:p>
            <a:pPr>
              <a:lnSpc>
                <a:spcPct val="150000"/>
              </a:lnSpc>
            </a:pPr>
            <a:r>
              <a:rPr lang="zh-CN" altLang="en-US" sz="4400" dirty="0"/>
              <a:t>二、等价模型</a:t>
            </a:r>
            <a:endParaRPr lang="en-US" altLang="zh-CN" sz="4400" dirty="0"/>
          </a:p>
          <a:p>
            <a:pPr>
              <a:lnSpc>
                <a:spcPct val="150000"/>
              </a:lnSpc>
            </a:pPr>
            <a:r>
              <a:rPr lang="en-US" altLang="zh-CN" sz="4400" dirty="0"/>
              <a:t>	• Wang’s B machine</a:t>
            </a:r>
          </a:p>
          <a:p>
            <a:pPr>
              <a:lnSpc>
                <a:spcPct val="150000"/>
              </a:lnSpc>
            </a:pPr>
            <a:r>
              <a:rPr lang="en-US" altLang="zh-CN" sz="4400" dirty="0"/>
              <a:t>	• Register machine</a:t>
            </a:r>
          </a:p>
        </p:txBody>
      </p:sp>
    </p:spTree>
    <p:extLst>
      <p:ext uri="{BB962C8B-B14F-4D97-AF65-F5344CB8AC3E}">
        <p14:creationId xmlns:p14="http://schemas.microsoft.com/office/powerpoint/2010/main" val="34601423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9EB3F8-C664-8B35-BCC0-2A77DF0A09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B316A70-EE8D-64C2-D1E0-2B129A0CA9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13A19506-A8F2-6204-634D-F5FEB9AF2D06}"/>
              </a:ext>
            </a:extLst>
          </p:cNvPr>
          <p:cNvSpPr txBox="1"/>
          <p:nvPr/>
        </p:nvSpPr>
        <p:spPr>
          <a:xfrm>
            <a:off x="1450108" y="2087583"/>
            <a:ext cx="779549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600" b="1" dirty="0"/>
              <a:t>Thanks</a:t>
            </a:r>
            <a:endParaRPr lang="zh-CN" altLang="en-US" sz="16600" b="1" dirty="0"/>
          </a:p>
        </p:txBody>
      </p:sp>
    </p:spTree>
    <p:extLst>
      <p:ext uri="{BB962C8B-B14F-4D97-AF65-F5344CB8AC3E}">
        <p14:creationId xmlns:p14="http://schemas.microsoft.com/office/powerpoint/2010/main" val="1772033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9EB3F8-C664-8B35-BCC0-2A77DF0A09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B316A70-EE8D-64C2-D1E0-2B129A0CA9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C5BF862F-FA8A-C15C-45FE-FA2425E1008B}"/>
              </a:ext>
            </a:extLst>
          </p:cNvPr>
          <p:cNvSpPr txBox="1"/>
          <p:nvPr/>
        </p:nvSpPr>
        <p:spPr>
          <a:xfrm>
            <a:off x="489527" y="323273"/>
            <a:ext cx="20597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/>
              <a:t>图灵机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93524CBA-6891-3034-1F80-AAC17677015C}"/>
              </a:ext>
            </a:extLst>
          </p:cNvPr>
          <p:cNvSpPr txBox="1"/>
          <p:nvPr/>
        </p:nvSpPr>
        <p:spPr>
          <a:xfrm>
            <a:off x="591128" y="2094062"/>
            <a:ext cx="779549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/>
              <a:t>From Wikipedia:</a:t>
            </a:r>
          </a:p>
          <a:p>
            <a:endParaRPr lang="en-US" altLang="zh-CN" sz="3200" b="1" dirty="0"/>
          </a:p>
          <a:p>
            <a:r>
              <a:rPr lang="en-US" altLang="zh-CN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 </a:t>
            </a:r>
            <a:r>
              <a:rPr lang="en-US" altLang="zh-CN" sz="2400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Turing machine</a:t>
            </a:r>
            <a:r>
              <a:rPr lang="en-US" altLang="zh-CN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is a </a:t>
            </a:r>
            <a:r>
              <a:rPr lang="en-US" altLang="zh-CN" sz="2400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3" tooltip="Mathematical model of computation"/>
              </a:rPr>
              <a:t>mathematical model of computation</a:t>
            </a:r>
            <a:r>
              <a:rPr lang="en-US" altLang="zh-CN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describing an </a:t>
            </a:r>
            <a:r>
              <a:rPr lang="en-US" altLang="zh-CN" sz="2400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4" tooltip="Abstract machine"/>
              </a:rPr>
              <a:t>abstract machine</a:t>
            </a:r>
            <a:r>
              <a:rPr lang="en-US" altLang="zh-CN" sz="2400" b="0" i="0" u="none" strike="noStrike" baseline="30000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5"/>
              </a:rPr>
              <a:t>[1]</a:t>
            </a:r>
            <a:r>
              <a:rPr lang="en-US" altLang="zh-CN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that manipulates symbols on a strip of tape according to a table of rules.</a:t>
            </a:r>
            <a:r>
              <a:rPr lang="en-US" altLang="zh-CN" sz="2400" b="0" i="0" u="none" strike="noStrike" baseline="30000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6"/>
              </a:rPr>
              <a:t>[2]</a:t>
            </a:r>
            <a:r>
              <a:rPr lang="en-US" altLang="zh-CN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Despite the model's simplicity, it is capable of implementing any </a:t>
            </a:r>
            <a:r>
              <a:rPr lang="en-US" altLang="zh-CN" sz="2400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7" tooltip="Computer algorithm"/>
              </a:rPr>
              <a:t>computer algorithm</a:t>
            </a:r>
            <a:r>
              <a:rPr lang="en-US" altLang="zh-CN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</a:t>
            </a:r>
            <a:r>
              <a:rPr lang="en-US" altLang="zh-CN" sz="2400" baseline="30000" dirty="0">
                <a:solidFill>
                  <a:srgbClr val="3366CC"/>
                </a:solidFill>
                <a:latin typeface="Arial" panose="020B0604020202020204" pitchFamily="34" charset="0"/>
              </a:rPr>
              <a:t>[3]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3706437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9EB3F8-C664-8B35-BCC0-2A77DF0A09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B316A70-EE8D-64C2-D1E0-2B129A0CA9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C5BF862F-FA8A-C15C-45FE-FA2425E1008B}"/>
              </a:ext>
            </a:extLst>
          </p:cNvPr>
          <p:cNvSpPr txBox="1"/>
          <p:nvPr/>
        </p:nvSpPr>
        <p:spPr>
          <a:xfrm>
            <a:off x="489527" y="323273"/>
            <a:ext cx="20597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/>
              <a:t>图灵机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8541719B-7ED5-CF14-EFA4-F4AFE3F8461A}"/>
              </a:ext>
            </a:extLst>
          </p:cNvPr>
          <p:cNvSpPr txBox="1"/>
          <p:nvPr/>
        </p:nvSpPr>
        <p:spPr>
          <a:xfrm>
            <a:off x="618836" y="1074681"/>
            <a:ext cx="873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/>
              <a:t>基本思想：</a:t>
            </a:r>
            <a:endParaRPr lang="en-US" altLang="zh-CN" sz="2400" b="1" dirty="0"/>
          </a:p>
        </p:txBody>
      </p:sp>
      <p:pic>
        <p:nvPicPr>
          <p:cNvPr id="16" name="图片 15">
            <a:extLst>
              <a:ext uri="{FF2B5EF4-FFF2-40B4-BE49-F238E27FC236}">
                <a16:creationId xmlns:a16="http://schemas.microsoft.com/office/drawing/2014/main" id="{732772EF-33C3-65F1-BE7D-43643F2C4B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532" y="1527037"/>
            <a:ext cx="8853468" cy="5013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923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9EB3F8-C664-8B35-BCC0-2A77DF0A09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B316A70-EE8D-64C2-D1E0-2B129A0CA9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C5BF862F-FA8A-C15C-45FE-FA2425E1008B}"/>
              </a:ext>
            </a:extLst>
          </p:cNvPr>
          <p:cNvSpPr txBox="1"/>
          <p:nvPr/>
        </p:nvSpPr>
        <p:spPr>
          <a:xfrm>
            <a:off x="489527" y="323273"/>
            <a:ext cx="20597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/>
              <a:t>图灵机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8C46B9FA-196B-72F4-D824-BBB953527A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0009" y="547263"/>
            <a:ext cx="5355773" cy="6109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483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9EB3F8-C664-8B35-BCC0-2A77DF0A09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B316A70-EE8D-64C2-D1E0-2B129A0CA9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C5BF862F-FA8A-C15C-45FE-FA2425E1008B}"/>
              </a:ext>
            </a:extLst>
          </p:cNvPr>
          <p:cNvSpPr txBox="1"/>
          <p:nvPr/>
        </p:nvSpPr>
        <p:spPr>
          <a:xfrm>
            <a:off x="489527" y="323273"/>
            <a:ext cx="20597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/>
              <a:t>图灵机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43D958F7-9C0A-7260-5DF7-E70A779B551D}"/>
              </a:ext>
            </a:extLst>
          </p:cNvPr>
          <p:cNvSpPr txBox="1"/>
          <p:nvPr/>
        </p:nvSpPr>
        <p:spPr>
          <a:xfrm>
            <a:off x="794327" y="1139900"/>
            <a:ext cx="77400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FF0000"/>
                </a:solidFill>
              </a:rPr>
              <a:t>正式定义：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F9DFF265-C756-C4E2-CB55-2D49E1BC03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836127"/>
            <a:ext cx="12192000" cy="3511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514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9EB3F8-C664-8B35-BCC0-2A77DF0A09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B316A70-EE8D-64C2-D1E0-2B129A0CA9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C5BF862F-FA8A-C15C-45FE-FA2425E1008B}"/>
              </a:ext>
            </a:extLst>
          </p:cNvPr>
          <p:cNvSpPr txBox="1"/>
          <p:nvPr/>
        </p:nvSpPr>
        <p:spPr>
          <a:xfrm>
            <a:off x="489527" y="323273"/>
            <a:ext cx="20597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/>
              <a:t>图灵机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67276EA7-77B8-1E16-963E-117B653C00F4}"/>
              </a:ext>
            </a:extLst>
          </p:cNvPr>
          <p:cNvSpPr txBox="1"/>
          <p:nvPr/>
        </p:nvSpPr>
        <p:spPr>
          <a:xfrm>
            <a:off x="988291" y="1122363"/>
            <a:ext cx="2687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/>
              <a:t>工作过程：</a:t>
            </a:r>
          </a:p>
        </p:txBody>
      </p:sp>
      <p:pic>
        <p:nvPicPr>
          <p:cNvPr id="31" name="图片 30">
            <a:extLst>
              <a:ext uri="{FF2B5EF4-FFF2-40B4-BE49-F238E27FC236}">
                <a16:creationId xmlns:a16="http://schemas.microsoft.com/office/drawing/2014/main" id="{8137A0D5-D63E-3C21-92B4-6866D74C19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316163"/>
            <a:ext cx="12192000" cy="2729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998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9EB3F8-C664-8B35-BCC0-2A77DF0A09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B316A70-EE8D-64C2-D1E0-2B129A0CA9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C5BF862F-FA8A-C15C-45FE-FA2425E1008B}"/>
              </a:ext>
            </a:extLst>
          </p:cNvPr>
          <p:cNvSpPr txBox="1"/>
          <p:nvPr/>
        </p:nvSpPr>
        <p:spPr>
          <a:xfrm>
            <a:off x="489527" y="323273"/>
            <a:ext cx="20597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/>
              <a:t>图灵机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9F64E02-ADD6-7848-8A59-5600D1263897}"/>
              </a:ext>
            </a:extLst>
          </p:cNvPr>
          <p:cNvSpPr txBox="1"/>
          <p:nvPr/>
        </p:nvSpPr>
        <p:spPr>
          <a:xfrm>
            <a:off x="665018" y="1293091"/>
            <a:ext cx="8589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/>
              <a:t>例子：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C5905016-CD8B-4F6A-3FC4-D4D75A7E38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60097"/>
            <a:ext cx="12192000" cy="4101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476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E9EB3F8-C664-8B35-BCC0-2A77DF0A09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B316A70-EE8D-64C2-D1E0-2B129A0CA9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8BFE5D42-0ACE-F98C-F40E-A457330B25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641" y="258573"/>
            <a:ext cx="7944778" cy="6340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193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ont">
      <a:majorFont>
        <a:latin typeface="Times New Roman"/>
        <a:ea typeface="楷体"/>
        <a:cs typeface=""/>
      </a:majorFont>
      <a:minorFont>
        <a:latin typeface="Times New Roman"/>
        <a:ea typeface="楷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295</Words>
  <Application>Microsoft Office PowerPoint</Application>
  <PresentationFormat>宽屏</PresentationFormat>
  <Paragraphs>48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3" baseType="lpstr">
      <vt:lpstr>Arial</vt:lpstr>
      <vt:lpstr>Times New Roman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鹏 顾</dc:creator>
  <cp:lastModifiedBy>鹏 顾</cp:lastModifiedBy>
  <cp:revision>69</cp:revision>
  <dcterms:created xsi:type="dcterms:W3CDTF">2023-11-05T08:47:42Z</dcterms:created>
  <dcterms:modified xsi:type="dcterms:W3CDTF">2023-11-05T13:30:05Z</dcterms:modified>
</cp:coreProperties>
</file>